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 id="2147484392" r:id="rId9"/>
    <p:sldMasterId id="2147484412" r:id="rId10"/>
    <p:sldMasterId id="2147484429" r:id="rId11"/>
    <p:sldMasterId id="2147484444" r:id="rId12"/>
    <p:sldMasterId id="2147484458" r:id="rId13"/>
  </p:sldMasterIdLst>
  <p:notesMasterIdLst>
    <p:notesMasterId r:id="rId54"/>
  </p:notesMasterIdLst>
  <p:handoutMasterIdLst>
    <p:handoutMasterId r:id="rId55"/>
  </p:handoutMasterIdLst>
  <p:sldIdLst>
    <p:sldId id="1090" r:id="rId14"/>
    <p:sldId id="1091" r:id="rId15"/>
    <p:sldId id="1092" r:id="rId16"/>
    <p:sldId id="1093" r:id="rId17"/>
    <p:sldId id="1094" r:id="rId18"/>
    <p:sldId id="1095" r:id="rId19"/>
    <p:sldId id="1096" r:id="rId20"/>
    <p:sldId id="1097" r:id="rId21"/>
    <p:sldId id="1098" r:id="rId22"/>
    <p:sldId id="1099" r:id="rId23"/>
    <p:sldId id="1100" r:id="rId24"/>
    <p:sldId id="1101" r:id="rId25"/>
    <p:sldId id="1102" r:id="rId26"/>
    <p:sldId id="1103" r:id="rId27"/>
    <p:sldId id="1104" r:id="rId28"/>
    <p:sldId id="1105" r:id="rId29"/>
    <p:sldId id="1106" r:id="rId30"/>
    <p:sldId id="1107" r:id="rId31"/>
    <p:sldId id="1108" r:id="rId32"/>
    <p:sldId id="1109" r:id="rId33"/>
    <p:sldId id="1110" r:id="rId34"/>
    <p:sldId id="1111" r:id="rId35"/>
    <p:sldId id="1112" r:id="rId36"/>
    <p:sldId id="1113" r:id="rId37"/>
    <p:sldId id="1114" r:id="rId38"/>
    <p:sldId id="1115" r:id="rId39"/>
    <p:sldId id="1116" r:id="rId40"/>
    <p:sldId id="1117" r:id="rId41"/>
    <p:sldId id="1118" r:id="rId42"/>
    <p:sldId id="1119" r:id="rId43"/>
    <p:sldId id="1120" r:id="rId44"/>
    <p:sldId id="1121" r:id="rId45"/>
    <p:sldId id="1122" r:id="rId46"/>
    <p:sldId id="1123" r:id="rId47"/>
    <p:sldId id="1124" r:id="rId48"/>
    <p:sldId id="1125" r:id="rId49"/>
    <p:sldId id="1126" r:id="rId50"/>
    <p:sldId id="1127" r:id="rId51"/>
    <p:sldId id="1128" r:id="rId52"/>
    <p:sldId id="1129" r:id="rId53"/>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1" d="100"/>
          <a:sy n="111" d="100"/>
        </p:scale>
        <p:origin x="330" y="114"/>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6/26/2013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92137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2E50B-336D-4657-BF41-446F757B765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47138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2E50B-336D-4657-BF41-446F757B765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5323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MGXFY13</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548596-DCD2-44CE-8A1F-876786E8DB10}"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5688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2:46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52955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AF8B35-C159-4063-A292-78B76863BF4D}"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3266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1D37E-11BE-49E5-9504-3E4D6954B5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230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1D37E-11BE-49E5-9504-3E4D6954B5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8464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923B958-8690-4995-915C-A0865095DB4E}"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904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BC0E26-FE66-497B-8666-7401733A391D}"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4470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FE4AB2-0FF4-43FD-9427-051B2A71EE8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2660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A2E5-B5D6-4823-926B-0E625757DCA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8090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BC313-CE48-4EBF-A984-6A279DF8003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9722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9" y="1861969"/>
            <a:ext cx="5285502" cy="24233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9"/>
            <a:ext cx="5285502" cy="24233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90"/>
            <a:ext cx="2798207" cy="372394"/>
          </a:xfrm>
          <a:prstGeom prst="rect">
            <a:avLst/>
          </a:prstGeom>
        </p:spPr>
        <p:txBody>
          <a:bodyPr/>
          <a:lstStyle/>
          <a:p>
            <a:fld id="{365C32C4-E81A-4E93-8CB3-80225CA66BC9}" type="datetimeFigureOut">
              <a:rPr lang="en-US" smtClean="0">
                <a:solidFill>
                  <a:srgbClr val="FFFFFF"/>
                </a:solidFill>
              </a:rPr>
              <a:pPr/>
              <a:t>6/26/2013</a:t>
            </a:fld>
            <a:endParaRPr lang="en-US">
              <a:solidFill>
                <a:srgbClr val="FFFFFF"/>
              </a:solidFill>
            </a:endParaRPr>
          </a:p>
        </p:txBody>
      </p:sp>
      <p:sp>
        <p:nvSpPr>
          <p:cNvPr id="6" name="Footer Placeholder 5"/>
          <p:cNvSpPr>
            <a:spLocks noGrp="1"/>
          </p:cNvSpPr>
          <p:nvPr>
            <p:ph type="ftr" sz="quarter" idx="11"/>
          </p:nvPr>
        </p:nvSpPr>
        <p:spPr>
          <a:xfrm>
            <a:off x="4119583" y="6482890"/>
            <a:ext cx="4197310" cy="372394"/>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783260" y="6482890"/>
            <a:ext cx="2798207" cy="372394"/>
          </a:xfrm>
          <a:prstGeom prst="rect">
            <a:avLst/>
          </a:prstGeom>
        </p:spPr>
        <p:txBody>
          <a:bodyPr/>
          <a:lstStyle/>
          <a:p>
            <a:fld id="{2A1BE266-480D-4D4F-97F5-D8184EDFA08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0330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4454766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598262"/>
      </p:ext>
    </p:extLst>
  </p:cSld>
  <p:clrMapOvr>
    <a:masterClrMapping/>
  </p:clrMapOvr>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85001912"/>
      </p:ext>
    </p:extLst>
  </p:cSld>
  <p:clrMapOvr>
    <a:masterClrMapping/>
  </p:clrMapOvr>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93889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825352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83394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77076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0568641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2625835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917051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070481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905931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1" y="1476626"/>
            <a:ext cx="11375536" cy="1971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671534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9" y="1861969"/>
            <a:ext cx="5285502" cy="24233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9"/>
            <a:ext cx="5285502" cy="24233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90"/>
            <a:ext cx="2798207" cy="372394"/>
          </a:xfrm>
          <a:prstGeom prst="rect">
            <a:avLst/>
          </a:prstGeom>
        </p:spPr>
        <p:txBody>
          <a:bodyPr/>
          <a:lstStyle/>
          <a:p>
            <a:fld id="{365C32C4-E81A-4E93-8CB3-80225CA66BC9}" type="datetimeFigureOut">
              <a:rPr lang="en-US" smtClean="0">
                <a:solidFill>
                  <a:srgbClr val="FFFFFF"/>
                </a:solidFill>
              </a:rPr>
              <a:pPr/>
              <a:t>6/26/2013</a:t>
            </a:fld>
            <a:endParaRPr lang="en-US">
              <a:solidFill>
                <a:srgbClr val="FFFFFF"/>
              </a:solidFill>
            </a:endParaRPr>
          </a:p>
        </p:txBody>
      </p:sp>
      <p:sp>
        <p:nvSpPr>
          <p:cNvPr id="6" name="Footer Placeholder 5"/>
          <p:cNvSpPr>
            <a:spLocks noGrp="1"/>
          </p:cNvSpPr>
          <p:nvPr>
            <p:ph type="ftr" sz="quarter" idx="11"/>
          </p:nvPr>
        </p:nvSpPr>
        <p:spPr>
          <a:xfrm>
            <a:off x="4119583" y="6482890"/>
            <a:ext cx="4197310" cy="372394"/>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783260" y="6482890"/>
            <a:ext cx="2798207" cy="372394"/>
          </a:xfrm>
          <a:prstGeom prst="rect">
            <a:avLst/>
          </a:prstGeom>
        </p:spPr>
        <p:txBody>
          <a:bodyPr/>
          <a:lstStyle/>
          <a:p>
            <a:fld id="{2A1BE266-480D-4D4F-97F5-D8184EDFA08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9749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2082716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42611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73573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275158323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89601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415386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65428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49094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51808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53413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8404282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15647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06363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4229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8817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4071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88927701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0529270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146787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015772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04883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634898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58420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7420738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7930540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558669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6791426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37731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676633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542694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3622532"/>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546176102"/>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899732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964454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94961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361768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806805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309033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170279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9944633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04318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47295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5201040"/>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647318655"/>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898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840118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4640355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209890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9314865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72821367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2928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0043115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24045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51033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39578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84248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185064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98698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092174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90"/>
            <a:ext cx="2798207" cy="372394"/>
          </a:xfrm>
          <a:prstGeom prst="rect">
            <a:avLst/>
          </a:prstGeom>
        </p:spPr>
        <p:txBody>
          <a:bodyPr/>
          <a:lstStyle/>
          <a:p>
            <a:fld id="{055B4D26-F780-46DA-8091-312A6794D7C3}" type="datetimeFigureOut">
              <a:rPr lang="en-US" smtClean="0">
                <a:solidFill>
                  <a:srgbClr val="FFFFFF"/>
                </a:solidFill>
              </a:rPr>
              <a:pPr/>
              <a:t>6/26/2013</a:t>
            </a:fld>
            <a:endParaRPr lang="en-US">
              <a:solidFill>
                <a:srgbClr val="FFFFFF"/>
              </a:solidFill>
            </a:endParaRPr>
          </a:p>
        </p:txBody>
      </p:sp>
      <p:sp>
        <p:nvSpPr>
          <p:cNvPr id="3" name="Footer Placeholder 2"/>
          <p:cNvSpPr>
            <a:spLocks noGrp="1"/>
          </p:cNvSpPr>
          <p:nvPr>
            <p:ph type="ftr" sz="quarter" idx="11"/>
          </p:nvPr>
        </p:nvSpPr>
        <p:spPr>
          <a:xfrm>
            <a:off x="4119583" y="6482890"/>
            <a:ext cx="4197310" cy="372394"/>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8783260" y="6482890"/>
            <a:ext cx="2798207" cy="372394"/>
          </a:xfrm>
          <a:prstGeom prst="rect">
            <a:avLst/>
          </a:prstGeom>
        </p:spPr>
        <p:txBody>
          <a:bodyPr/>
          <a:lstStyle/>
          <a:p>
            <a:fld id="{FA1A62C6-3F75-4690-A8A9-6A7A5A6B6B0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869994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659481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5016396"/>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88322593"/>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12741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131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822916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412867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46105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5455972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336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685862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97722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17026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1824" y="6482889"/>
            <a:ext cx="2901844" cy="372394"/>
          </a:xfrm>
          <a:prstGeom prst="rect">
            <a:avLst/>
          </a:prstGeom>
        </p:spPr>
        <p:txBody>
          <a:bodyPr/>
          <a:lstStyle/>
          <a:p>
            <a:fld id="{F275170B-6D14-4059-8CF4-5678EDE26790}" type="datetimeFigureOut">
              <a:rPr lang="en-US" smtClean="0">
                <a:solidFill>
                  <a:srgbClr val="FFFFFF"/>
                </a:solidFill>
              </a:rPr>
              <a:pPr/>
              <a:t>6/26/2013</a:t>
            </a:fld>
            <a:endParaRPr lang="en-US">
              <a:solidFill>
                <a:srgbClr val="FFFFFF"/>
              </a:solidFill>
            </a:endParaRPr>
          </a:p>
        </p:txBody>
      </p:sp>
      <p:sp>
        <p:nvSpPr>
          <p:cNvPr id="3" name="Footer Placeholder 2"/>
          <p:cNvSpPr>
            <a:spLocks noGrp="1"/>
          </p:cNvSpPr>
          <p:nvPr>
            <p:ph type="ftr" sz="quarter" idx="11"/>
          </p:nvPr>
        </p:nvSpPr>
        <p:spPr>
          <a:xfrm>
            <a:off x="4249129" y="6482889"/>
            <a:ext cx="3938217" cy="372394"/>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8912807" y="6482889"/>
            <a:ext cx="2901844" cy="372394"/>
          </a:xfrm>
          <a:prstGeom prst="rect">
            <a:avLst/>
          </a:prstGeom>
        </p:spPr>
        <p:txBody>
          <a:bodyPr/>
          <a:lstStyle/>
          <a:p>
            <a:fld id="{95D98D14-D9DA-4883-B6F9-9570206BB0D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18483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1" y="1476626"/>
            <a:ext cx="11375536" cy="1971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54461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theme" Target="../theme/theme10.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8.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207712498"/>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546228221"/>
      </p:ext>
    </p:extLst>
  </p:cSld>
  <p:clrMap bg1="dk1" tx1="lt1" bg2="dk2" tx2="lt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097111011"/>
      </p:ext>
    </p:extLst>
  </p:cSld>
  <p:clrMap bg1="dk1" tx1="lt1" bg2="dk2" tx2="lt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 id="2147484409" r:id="rId17"/>
    <p:sldLayoutId id="2147484410" r:id="rId18"/>
    <p:sldLayoutId id="2147484411" r:id="rId19"/>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240217313"/>
      </p:ext>
    </p:extLst>
  </p:cSld>
  <p:clrMap bg1="dk1" tx1="lt1" bg2="dk2" tx2="lt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821132134"/>
      </p:ext>
    </p:extLst>
  </p:cSld>
  <p:clrMap bg1="dk1" tx1="lt1" bg2="dk2" tx2="lt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441" r:id="rId12"/>
    <p:sldLayoutId id="2147484442" r:id="rId13"/>
    <p:sldLayoutId id="2147484443" r:id="rId14"/>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854702887"/>
      </p:ext>
    </p:extLst>
  </p:cSld>
  <p:clrMap bg1="dk1" tx1="lt1" bg2="dk2" tx2="lt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hyperlink" Target="http://channel9.msdn.com/Events/Build/2013" TargetMode="Externa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blogs.msdn.com/b/vcblog/archive/2013/04/26/nuget-for-c.aspx" TargetMode="Externa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98.xml"/><Relationship Id="rId6" Type="http://schemas.openxmlformats.org/officeDocument/2006/relationships/image" Target="../media/image7.WMF"/><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9.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9.xml"/><Relationship Id="rId1" Type="http://schemas.openxmlformats.org/officeDocument/2006/relationships/tags" Target="../tags/tag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9.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hyperlink" Target="http://msdn.microsoft.com/en-us/visualc/default.aspx" TargetMode="External"/><Relationship Id="rId2" Type="http://schemas.openxmlformats.org/officeDocument/2006/relationships/hyperlink" Target="http://blogs.msdn.com/vcblog" TargetMode="Externa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16.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98.xml"/><Relationship Id="rId5" Type="http://schemas.openxmlformats.org/officeDocument/2006/relationships/image" Target="../media/image11.wmf"/><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75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85037" y="2922624"/>
            <a:ext cx="5029200" cy="39274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837" y="68262"/>
            <a:ext cx="4433848" cy="3234213"/>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Deeper Diagnostics</a:t>
            </a:r>
            <a:endParaRPr lang="en-US" dirty="0"/>
          </a:p>
        </p:txBody>
      </p:sp>
      <p:sp>
        <p:nvSpPr>
          <p:cNvPr id="6" name="Text Placeholder 5"/>
          <p:cNvSpPr>
            <a:spLocks noGrp="1"/>
          </p:cNvSpPr>
          <p:nvPr>
            <p:ph type="body" sz="quarter" idx="10"/>
          </p:nvPr>
        </p:nvSpPr>
        <p:spPr/>
        <p:txBody>
          <a:bodyPr/>
          <a:lstStyle/>
          <a:p>
            <a:r>
              <a:rPr lang="en-US" sz="2800" dirty="0"/>
              <a:t>Diagnostics hub</a:t>
            </a:r>
          </a:p>
          <a:p>
            <a:pPr marL="457200" indent="-457200">
              <a:buFont typeface="Arial" panose="020B0604020202020204" pitchFamily="34" charset="0"/>
              <a:buChar char="•"/>
            </a:pPr>
            <a:r>
              <a:rPr lang="en-US" sz="2400" dirty="0"/>
              <a:t>XAML UI responsiveness profiling</a:t>
            </a:r>
          </a:p>
          <a:p>
            <a:pPr marL="457200" indent="-457200">
              <a:buFont typeface="Arial" panose="020B0604020202020204" pitchFamily="34" charset="0"/>
              <a:buChar char="•"/>
            </a:pPr>
            <a:r>
              <a:rPr lang="en-US" sz="2400" dirty="0"/>
              <a:t>Energy </a:t>
            </a:r>
            <a:r>
              <a:rPr lang="en-US" sz="2400" dirty="0" smtClean="0"/>
              <a:t>profiler</a:t>
            </a:r>
          </a:p>
          <a:p>
            <a:pPr marL="457200" indent="-457200">
              <a:buFont typeface="Arial" panose="020B0604020202020204" pitchFamily="34" charset="0"/>
              <a:buChar char="•"/>
            </a:pPr>
            <a:r>
              <a:rPr lang="en-US" sz="2400" dirty="0" smtClean="0"/>
              <a:t>CPU profiling</a:t>
            </a:r>
            <a:endParaRPr lang="en-US" sz="2400" dirty="0"/>
          </a:p>
          <a:p>
            <a:r>
              <a:rPr lang="en-US" sz="2800" dirty="0"/>
              <a:t>Better </a:t>
            </a:r>
            <a:r>
              <a:rPr lang="en-US" sz="2800" dirty="0" err="1"/>
              <a:t>WinRT</a:t>
            </a:r>
            <a:r>
              <a:rPr lang="en-US" sz="2800" dirty="0"/>
              <a:t> Exception debugging</a:t>
            </a:r>
          </a:p>
          <a:p>
            <a:r>
              <a:rPr lang="en-US" sz="2800" dirty="0" smtClean="0"/>
              <a:t>‘Just My Code’ debugging</a:t>
            </a:r>
          </a:p>
          <a:p>
            <a:r>
              <a:rPr lang="en-US" sz="2800" dirty="0" smtClean="0"/>
              <a:t>Improved </a:t>
            </a:r>
            <a:r>
              <a:rPr lang="en-US" sz="2800" dirty="0" err="1"/>
              <a:t>Async</a:t>
            </a:r>
            <a:r>
              <a:rPr lang="en-US" sz="2800" dirty="0"/>
              <a:t> debugging</a:t>
            </a:r>
          </a:p>
          <a:p>
            <a:r>
              <a:rPr lang="en-US" sz="2800" dirty="0" smtClean="0"/>
              <a:t>JavaScript/C</a:t>
            </a:r>
            <a:r>
              <a:rPr lang="en-US" sz="2800" dirty="0"/>
              <a:t>++ </a:t>
            </a:r>
            <a:r>
              <a:rPr lang="en-US" sz="2800" dirty="0" err="1" smtClean="0"/>
              <a:t>interop</a:t>
            </a:r>
            <a:r>
              <a:rPr lang="en-US" sz="2800" dirty="0" smtClean="0"/>
              <a:t> debugging</a:t>
            </a:r>
          </a:p>
          <a:p>
            <a:r>
              <a:rPr lang="en-US" sz="2800" dirty="0" smtClean="0"/>
              <a:t>C#/C++ </a:t>
            </a:r>
            <a:r>
              <a:rPr lang="en-US" sz="2800" dirty="0" err="1" smtClean="0"/>
              <a:t>interop</a:t>
            </a:r>
            <a:r>
              <a:rPr lang="en-US" sz="2800" dirty="0" smtClean="0"/>
              <a:t> debugging *</a:t>
            </a:r>
          </a:p>
          <a:p>
            <a:r>
              <a:rPr lang="en-US" sz="2800" dirty="0" smtClean="0"/>
              <a:t>ARM dump debugging *</a:t>
            </a:r>
            <a:endParaRPr lang="en-US" sz="2800" dirty="0"/>
          </a:p>
        </p:txBody>
      </p:sp>
    </p:spTree>
    <p:extLst>
      <p:ext uri="{BB962C8B-B14F-4D97-AF65-F5344CB8AC3E}">
        <p14:creationId xmlns:p14="http://schemas.microsoft.com/office/powerpoint/2010/main" val="663715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a:t>++/</a:t>
            </a:r>
            <a:r>
              <a:rPr lang="en-US" dirty="0" smtClean="0"/>
              <a:t>CX</a:t>
            </a:r>
            <a:endParaRPr lang="en-US" dirty="0"/>
          </a:p>
        </p:txBody>
      </p:sp>
      <p:sp>
        <p:nvSpPr>
          <p:cNvPr id="3" name="Content Placeholder 2"/>
          <p:cNvSpPr>
            <a:spLocks noGrp="1"/>
          </p:cNvSpPr>
          <p:nvPr>
            <p:ph sz="half" idx="1"/>
          </p:nvPr>
        </p:nvSpPr>
        <p:spPr>
          <a:xfrm>
            <a:off x="857166" y="1710257"/>
            <a:ext cx="5283376" cy="4454005"/>
          </a:xfrm>
        </p:spPr>
        <p:txBody>
          <a:bodyPr>
            <a:noAutofit/>
          </a:bodyPr>
          <a:lstStyle/>
          <a:p>
            <a:pPr marL="285750" indent="-285750">
              <a:lnSpc>
                <a:spcPct val="120000"/>
              </a:lnSpc>
              <a:spcBef>
                <a:spcPts val="0"/>
              </a:spcBef>
              <a:buFont typeface="Arial" panose="020B0604020202020204" pitchFamily="34" charset="0"/>
              <a:buChar char="•"/>
            </a:pPr>
            <a:r>
              <a:rPr lang="en-US" sz="2400" dirty="0" smtClean="0">
                <a:latin typeface="Segoe UI Light" panose="020B0502040204020203" pitchFamily="34" charset="0"/>
                <a:cs typeface="Segoe UI Light" panose="020B0502040204020203" pitchFamily="34" charset="0"/>
              </a:rPr>
              <a:t>Boxed types in </a:t>
            </a:r>
            <a:r>
              <a:rPr lang="en-US" sz="2400" dirty="0" err="1" smtClean="0">
                <a:latin typeface="Segoe UI Light" panose="020B0502040204020203" pitchFamily="34" charset="0"/>
                <a:cs typeface="Segoe UI Light" panose="020B0502040204020203" pitchFamily="34" charset="0"/>
              </a:rPr>
              <a:t>WinRT</a:t>
            </a:r>
            <a:r>
              <a:rPr lang="en-US" sz="2400" dirty="0" smtClean="0">
                <a:latin typeface="Segoe UI Light" panose="020B0502040204020203" pitchFamily="34" charset="0"/>
                <a:cs typeface="Segoe UI Light" panose="020B0502040204020203" pitchFamily="34" charset="0"/>
              </a:rPr>
              <a:t> </a:t>
            </a:r>
            <a:r>
              <a:rPr lang="en-US" sz="2400" dirty="0" err="1" smtClean="0">
                <a:latin typeface="Segoe UI Light" panose="020B0502040204020203" pitchFamily="34" charset="0"/>
                <a:cs typeface="Segoe UI Light" panose="020B0502040204020203" pitchFamily="34" charset="0"/>
              </a:rPr>
              <a:t>structs</a:t>
            </a:r>
            <a:endParaRPr lang="en-US" sz="2400" dirty="0" smtClean="0">
              <a:latin typeface="Segoe UI Light" panose="020B0502040204020203" pitchFamily="34" charset="0"/>
              <a:cs typeface="Segoe UI Light" panose="020B0502040204020203" pitchFamily="34" charset="0"/>
            </a:endParaRPr>
          </a:p>
          <a:p>
            <a:pPr>
              <a:lnSpc>
                <a:spcPct val="120000"/>
              </a:lnSpc>
              <a:spcBef>
                <a:spcPts val="0"/>
              </a:spcBef>
            </a:pPr>
            <a:r>
              <a:rPr lang="en-US" sz="2000" dirty="0" smtClean="0">
                <a:solidFill>
                  <a:srgbClr val="0000FF"/>
                </a:solidFill>
                <a:latin typeface="Consolas" panose="020B0609020204030204" pitchFamily="49" charset="0"/>
                <a:cs typeface="Consolas" panose="020B0609020204030204" pitchFamily="49" charset="0"/>
              </a:rPr>
              <a:t>   value</a:t>
            </a:r>
            <a:r>
              <a:rPr lang="en-US" sz="2000" dirty="0" smtClean="0">
                <a:latin typeface="Consolas" panose="020B0609020204030204" pitchFamily="49" charset="0"/>
                <a:cs typeface="Consolas" panose="020B0609020204030204" pitchFamily="49" charset="0"/>
              </a:rPr>
              <a:t> </a:t>
            </a:r>
            <a:r>
              <a:rPr lang="en-US" sz="2000" dirty="0" err="1" smtClean="0">
                <a:solidFill>
                  <a:srgbClr val="0000FF"/>
                </a:solidFill>
                <a:latin typeface="Consolas" panose="020B0609020204030204" pitchFamily="49" charset="0"/>
                <a:cs typeface="Consolas" panose="020B0609020204030204" pitchFamily="49" charset="0"/>
              </a:rPr>
              <a:t>struct</a:t>
            </a:r>
            <a:r>
              <a:rPr lang="en-US" sz="2000" dirty="0" smtClean="0">
                <a:solidFill>
                  <a:srgbClr val="0000FF"/>
                </a:solidFill>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Person {</a:t>
            </a:r>
          </a:p>
          <a:p>
            <a:pPr>
              <a:lnSpc>
                <a:spcPct val="120000"/>
              </a:lnSpc>
              <a:spcBef>
                <a:spcPts val="0"/>
              </a:spcBef>
            </a:pPr>
            <a:r>
              <a:rPr lang="en-US" sz="2000" dirty="0" smtClean="0">
                <a:solidFill>
                  <a:srgbClr val="2B91AF"/>
                </a:solidFill>
                <a:latin typeface="Consolas" panose="020B0609020204030204" pitchFamily="49" charset="0"/>
                <a:cs typeface="Consolas" panose="020B0609020204030204" pitchFamily="49" charset="0"/>
              </a:rPr>
              <a:t>       </a:t>
            </a:r>
            <a:r>
              <a:rPr lang="en-US" sz="2000" dirty="0" err="1" smtClean="0">
                <a:solidFill>
                  <a:srgbClr val="2B91AF"/>
                </a:solidFill>
                <a:latin typeface="Consolas" panose="020B0609020204030204" pitchFamily="49" charset="0"/>
                <a:cs typeface="Consolas" panose="020B0609020204030204" pitchFamily="49" charset="0"/>
              </a:rPr>
              <a:t>IBox</a:t>
            </a:r>
            <a:r>
              <a:rPr lang="en-US" sz="2000" dirty="0" smtClean="0">
                <a:latin typeface="Consolas" panose="020B0609020204030204" pitchFamily="49" charset="0"/>
                <a:cs typeface="Consolas" panose="020B0609020204030204" pitchFamily="49" charset="0"/>
              </a:rPr>
              <a:t>&lt;</a:t>
            </a:r>
            <a:r>
              <a:rPr lang="en-US" sz="2000" dirty="0" err="1" smtClean="0">
                <a:solidFill>
                  <a:srgbClr val="0000FF"/>
                </a:solidFill>
                <a:latin typeface="Consolas" panose="020B0609020204030204" pitchFamily="49" charset="0"/>
                <a:cs typeface="Consolas" panose="020B0609020204030204" pitchFamily="49" charset="0"/>
              </a:rPr>
              <a:t>int</a:t>
            </a:r>
            <a:r>
              <a:rPr lang="en-US" sz="2000" dirty="0" smtClean="0">
                <a:latin typeface="Consolas" panose="020B0609020204030204" pitchFamily="49" charset="0"/>
                <a:cs typeface="Consolas" panose="020B0609020204030204" pitchFamily="49" charset="0"/>
              </a:rPr>
              <a:t>&gt;^ Age;</a:t>
            </a:r>
          </a:p>
          <a:p>
            <a:pPr>
              <a:lnSpc>
                <a:spcPct val="120000"/>
              </a:lnSpc>
              <a:spcBef>
                <a:spcPts val="0"/>
              </a:spcBef>
            </a:pPr>
            <a:r>
              <a:rPr lang="en-US" sz="2000" dirty="0" smtClean="0">
                <a:latin typeface="Consolas" panose="020B0609020204030204" pitchFamily="49" charset="0"/>
                <a:cs typeface="Consolas" panose="020B0609020204030204" pitchFamily="49" charset="0"/>
              </a:rPr>
              <a:t>   }</a:t>
            </a:r>
            <a:endParaRPr lang="en-US" sz="2000" dirty="0">
              <a:latin typeface="Consolas" panose="020B0609020204030204" pitchFamily="49" charset="0"/>
              <a:cs typeface="Consolas" panose="020B0609020204030204" pitchFamily="49" charset="0"/>
            </a:endParaRPr>
          </a:p>
          <a:p>
            <a:pPr>
              <a:lnSpc>
                <a:spcPct val="120000"/>
              </a:lnSpc>
              <a:spcBef>
                <a:spcPts val="0"/>
              </a:spcBef>
            </a:pPr>
            <a:endParaRPr lang="en-US" sz="2400" dirty="0" smtClean="0">
              <a:latin typeface="Segoe UI Light" panose="020B0502040204020203" pitchFamily="34" charset="0"/>
              <a:cs typeface="Segoe UI Light" panose="020B0502040204020203" pitchFamily="34" charset="0"/>
            </a:endParaRPr>
          </a:p>
          <a:p>
            <a:pPr marL="285750" indent="-285750">
              <a:lnSpc>
                <a:spcPct val="170000"/>
              </a:lnSpc>
              <a:spcBef>
                <a:spcPts val="0"/>
              </a:spcBef>
              <a:buFont typeface="Arial" panose="020B0604020202020204" pitchFamily="34" charset="0"/>
              <a:buChar char="•"/>
            </a:pPr>
            <a:r>
              <a:rPr lang="en-US" sz="2400" dirty="0" smtClean="0">
                <a:latin typeface="Segoe UI Light" panose="020B0502040204020203" pitchFamily="34" charset="0"/>
                <a:cs typeface="Segoe UI Light" panose="020B0502040204020203" pitchFamily="34" charset="0"/>
              </a:rPr>
              <a:t>Overriding </a:t>
            </a:r>
            <a:r>
              <a:rPr lang="en-US" sz="2000" dirty="0" err="1" smtClean="0">
                <a:latin typeface="Consolas" panose="020B0609020204030204" pitchFamily="49" charset="0"/>
                <a:cs typeface="Consolas" panose="020B0609020204030204" pitchFamily="49" charset="0"/>
              </a:rPr>
              <a:t>ToString</a:t>
            </a:r>
            <a:r>
              <a:rPr lang="en-US" sz="2000" dirty="0" smtClean="0">
                <a:latin typeface="Consolas" panose="020B0609020204030204" pitchFamily="49" charset="0"/>
                <a:cs typeface="Consolas" panose="020B0609020204030204" pitchFamily="49" charset="0"/>
              </a:rPr>
              <a:t>()</a:t>
            </a:r>
            <a:endParaRPr lang="en-US" sz="2400" dirty="0" smtClean="0">
              <a:cs typeface="Consolas" panose="020B0609020204030204" pitchFamily="49" charset="0"/>
            </a:endParaRPr>
          </a:p>
          <a:p>
            <a:pPr>
              <a:lnSpc>
                <a:spcPct val="120000"/>
              </a:lnSpc>
              <a:spcBef>
                <a:spcPts val="0"/>
              </a:spcBef>
            </a:pPr>
            <a:r>
              <a:rPr lang="en-US" sz="2400" dirty="0" smtClean="0">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ref</a:t>
            </a:r>
            <a:r>
              <a:rPr lang="en-US" sz="1800" dirty="0" smtClean="0">
                <a:latin typeface="Consolas" panose="020B0609020204030204" pitchFamily="49" charset="0"/>
                <a:cs typeface="Consolas" panose="020B0609020204030204" pitchFamily="49" charset="0"/>
              </a:rPr>
              <a:t> </a:t>
            </a:r>
            <a:r>
              <a:rPr lang="en-US" sz="1800" dirty="0" err="1" smtClean="0">
                <a:solidFill>
                  <a:srgbClr val="0000FF"/>
                </a:solidFill>
                <a:latin typeface="Consolas" panose="020B0609020204030204" pitchFamily="49" charset="0"/>
                <a:cs typeface="Consolas" panose="020B0609020204030204" pitchFamily="49" charset="0"/>
              </a:rPr>
              <a:t>struct</a:t>
            </a:r>
            <a:r>
              <a:rPr lang="en-US" sz="1800" dirty="0" smtClean="0">
                <a:solidFill>
                  <a:srgbClr val="0000FF"/>
                </a:solidFill>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Person {</a:t>
            </a:r>
          </a:p>
          <a:p>
            <a:pPr>
              <a:lnSpc>
                <a:spcPct val="120000"/>
              </a:lnSpc>
              <a:spcBef>
                <a:spcPts val="0"/>
              </a:spcBef>
            </a:pPr>
            <a:r>
              <a:rPr lang="en-US" sz="1800" dirty="0" smtClean="0">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public</a:t>
            </a:r>
            <a:r>
              <a:rPr lang="en-US" sz="1800" dirty="0" smtClean="0">
                <a:latin typeface="Consolas" panose="020B0609020204030204" pitchFamily="49" charset="0"/>
                <a:cs typeface="Consolas" panose="020B0609020204030204" pitchFamily="49" charset="0"/>
              </a:rPr>
              <a:t>:</a:t>
            </a:r>
          </a:p>
          <a:p>
            <a:pPr>
              <a:lnSpc>
                <a:spcPct val="120000"/>
              </a:lnSpc>
              <a:spcBef>
                <a:spcPts val="0"/>
              </a:spcBef>
            </a:pPr>
            <a:r>
              <a:rPr lang="en-US" sz="1800" dirty="0" smtClean="0">
                <a:latin typeface="Consolas" panose="020B0609020204030204" pitchFamily="49" charset="0"/>
                <a:cs typeface="Consolas" panose="020B0609020204030204" pitchFamily="49" charset="0"/>
              </a:rPr>
              <a:t>       </a:t>
            </a:r>
            <a:r>
              <a:rPr lang="en-US" sz="1800" dirty="0" smtClean="0">
                <a:solidFill>
                  <a:srgbClr val="2B91AF"/>
                </a:solidFill>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 Name;</a:t>
            </a:r>
          </a:p>
          <a:p>
            <a:pPr>
              <a:lnSpc>
                <a:spcPct val="120000"/>
              </a:lnSpc>
              <a:spcBef>
                <a:spcPts val="0"/>
              </a:spcBef>
            </a:pPr>
            <a:r>
              <a:rPr lang="en-US" sz="1800" dirty="0" smtClean="0">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virtual</a:t>
            </a:r>
            <a:r>
              <a:rPr lang="en-US" sz="1800" dirty="0" smtClean="0">
                <a:latin typeface="Consolas" panose="020B0609020204030204" pitchFamily="49" charset="0"/>
                <a:cs typeface="Consolas" panose="020B0609020204030204" pitchFamily="49" charset="0"/>
              </a:rPr>
              <a:t> </a:t>
            </a:r>
            <a:r>
              <a:rPr lang="en-US" sz="1800" dirty="0" smtClean="0">
                <a:solidFill>
                  <a:srgbClr val="2B91AF"/>
                </a:solidFill>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ToString</a:t>
            </a:r>
            <a:r>
              <a:rPr lang="en-US" sz="1800" dirty="0" smtClean="0">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override</a:t>
            </a:r>
            <a:r>
              <a:rPr lang="en-US" sz="1800" dirty="0" smtClean="0">
                <a:latin typeface="Consolas" panose="020B0609020204030204" pitchFamily="49" charset="0"/>
                <a:cs typeface="Consolas" panose="020B0609020204030204" pitchFamily="49" charset="0"/>
              </a:rPr>
              <a:t> </a:t>
            </a:r>
          </a:p>
          <a:p>
            <a:pPr>
              <a:lnSpc>
                <a:spcPct val="120000"/>
              </a:lnSpc>
              <a:spcBef>
                <a:spcPts val="0"/>
              </a:spcBef>
            </a:pPr>
            <a:r>
              <a:rPr lang="en-US" sz="1800" dirty="0" smtClean="0">
                <a:latin typeface="Consolas" panose="020B0609020204030204" pitchFamily="49" charset="0"/>
                <a:cs typeface="Consolas" panose="020B0609020204030204" pitchFamily="49" charset="0"/>
              </a:rPr>
              <a:t>       { </a:t>
            </a:r>
            <a:r>
              <a:rPr lang="en-US" sz="1800" dirty="0" smtClean="0">
                <a:solidFill>
                  <a:srgbClr val="0000FF"/>
                </a:solidFill>
                <a:latin typeface="Consolas" panose="020B0609020204030204" pitchFamily="49" charset="0"/>
                <a:cs typeface="Consolas" panose="020B0609020204030204" pitchFamily="49" charset="0"/>
              </a:rPr>
              <a:t>return</a:t>
            </a:r>
            <a:r>
              <a:rPr lang="en-US" sz="1800" dirty="0" smtClean="0">
                <a:latin typeface="Consolas" panose="020B0609020204030204" pitchFamily="49" charset="0"/>
                <a:cs typeface="Consolas" panose="020B0609020204030204" pitchFamily="49" charset="0"/>
              </a:rPr>
              <a:t> Name; }</a:t>
            </a:r>
          </a:p>
          <a:p>
            <a:pPr>
              <a:lnSpc>
                <a:spcPct val="120000"/>
              </a:lnSpc>
              <a:spcBef>
                <a:spcPts val="0"/>
              </a:spcBef>
            </a:pP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p:txBody>
      </p:sp>
      <p:sp>
        <p:nvSpPr>
          <p:cNvPr id="6" name="Content Placeholder 5"/>
          <p:cNvSpPr>
            <a:spLocks noGrp="1"/>
          </p:cNvSpPr>
          <p:nvPr>
            <p:ph sz="half" idx="2"/>
          </p:nvPr>
        </p:nvSpPr>
        <p:spPr>
          <a:xfrm>
            <a:off x="6295934" y="1679323"/>
            <a:ext cx="5283376" cy="3835331"/>
          </a:xfrm>
        </p:spPr>
        <p:txBody>
          <a:bodyPr/>
          <a:lstStyle/>
          <a:p>
            <a:pPr marL="285750" indent="-285750">
              <a:buFont typeface="Arial" panose="020B0604020202020204" pitchFamily="34" charset="0"/>
              <a:buChar char="•"/>
            </a:pPr>
            <a:r>
              <a:rPr lang="en-US" sz="2400" dirty="0"/>
              <a:t>Improved </a:t>
            </a:r>
            <a:r>
              <a:rPr lang="en-US" sz="2400" dirty="0" err="1"/>
              <a:t>WinRT</a:t>
            </a:r>
            <a:r>
              <a:rPr lang="en-US" sz="2400" dirty="0"/>
              <a:t> </a:t>
            </a:r>
            <a:r>
              <a:rPr lang="en-US" sz="2400" dirty="0" smtClean="0"/>
              <a:t>exceptions</a:t>
            </a:r>
            <a:endParaRPr lang="en-US" sz="2400" dirty="0"/>
          </a:p>
          <a:p>
            <a:pPr marL="742832" lvl="2" indent="-285750"/>
            <a:r>
              <a:rPr lang="en-US" sz="2000" dirty="0">
                <a:latin typeface="+mj-lt"/>
              </a:rPr>
              <a:t>Retains stack trace and message string across the </a:t>
            </a:r>
            <a:r>
              <a:rPr lang="en-US" sz="2000" dirty="0" smtClean="0">
                <a:latin typeface="+mj-lt"/>
              </a:rPr>
              <a:t>ABI</a:t>
            </a:r>
            <a:endParaRPr lang="en-US" sz="2000" dirty="0">
              <a:latin typeface="+mj-lt"/>
            </a:endParaRPr>
          </a:p>
          <a:p>
            <a:pPr marL="742832" lvl="2" indent="-285750"/>
            <a:r>
              <a:rPr lang="en-US" sz="2000" dirty="0">
                <a:latin typeface="+mj-lt"/>
              </a:rPr>
              <a:t>Developers can specify custom message </a:t>
            </a:r>
            <a:r>
              <a:rPr lang="en-US" sz="2000" dirty="0" smtClean="0">
                <a:latin typeface="+mj-lt"/>
              </a:rPr>
              <a:t>strings</a:t>
            </a:r>
            <a:endParaRPr lang="en-US" sz="2000" dirty="0">
              <a:latin typeface="+mj-lt"/>
            </a:endParaRPr>
          </a:p>
          <a:p>
            <a:pPr marL="742832" lvl="2" indent="-285750"/>
            <a:endParaRPr lang="en-US" sz="1600" dirty="0">
              <a:latin typeface="+mj-lt"/>
            </a:endParaRPr>
          </a:p>
          <a:p>
            <a:pPr marL="285750" indent="-285750">
              <a:buFont typeface="Arial" panose="020B0604020202020204" pitchFamily="34" charset="0"/>
              <a:buChar char="•"/>
            </a:pPr>
            <a:r>
              <a:rPr lang="en-US" sz="2400" dirty="0" smtClean="0"/>
              <a:t>Faster performance</a:t>
            </a:r>
            <a:endParaRPr lang="en-US" sz="2400" dirty="0"/>
          </a:p>
          <a:p>
            <a:pPr marL="742832" lvl="2" indent="-285750"/>
            <a:r>
              <a:rPr lang="en-US" sz="2000" dirty="0">
                <a:latin typeface="+mj-lt"/>
              </a:rPr>
              <a:t>Ref classes instantiate faster, have more compact layouts in </a:t>
            </a:r>
            <a:r>
              <a:rPr lang="en-US" sz="2000" dirty="0" smtClean="0">
                <a:latin typeface="+mj-lt"/>
              </a:rPr>
              <a:t>memory</a:t>
            </a:r>
            <a:endParaRPr lang="en-US" sz="2000" dirty="0">
              <a:latin typeface="+mj-lt"/>
            </a:endParaRPr>
          </a:p>
          <a:p>
            <a:pPr marL="742832" lvl="2" indent="-285750"/>
            <a:r>
              <a:rPr lang="en-US" sz="2000" dirty="0">
                <a:latin typeface="+mj-lt"/>
              </a:rPr>
              <a:t>Boxing and factory caching improved to speed up XAML </a:t>
            </a:r>
            <a:r>
              <a:rPr lang="en-US" sz="2000" dirty="0" smtClean="0">
                <a:latin typeface="+mj-lt"/>
              </a:rPr>
              <a:t>scenarios</a:t>
            </a:r>
            <a:endParaRPr lang="en-US" sz="2000" dirty="0">
              <a:latin typeface="+mj-lt"/>
            </a:endParaRPr>
          </a:p>
          <a:p>
            <a:pPr marL="742832" lvl="2" indent="-285750"/>
            <a:r>
              <a:rPr lang="en-US" sz="2000" dirty="0">
                <a:latin typeface="+mj-lt"/>
              </a:rPr>
              <a:t>Facilitated </a:t>
            </a:r>
            <a:r>
              <a:rPr lang="en-US" sz="2000" dirty="0" err="1">
                <a:latin typeface="+mj-lt"/>
              </a:rPr>
              <a:t>inlining</a:t>
            </a:r>
            <a:r>
              <a:rPr lang="en-US" sz="2000" dirty="0">
                <a:latin typeface="+mj-lt"/>
              </a:rPr>
              <a:t> and other code </a:t>
            </a:r>
            <a:r>
              <a:rPr lang="en-US" sz="2000" dirty="0" smtClean="0">
                <a:latin typeface="+mj-lt"/>
              </a:rPr>
              <a:t>optimizations</a:t>
            </a:r>
            <a:endParaRPr lang="en-US" sz="2000" dirty="0">
              <a:latin typeface="+mj-lt"/>
            </a:endParaRPr>
          </a:p>
        </p:txBody>
      </p:sp>
    </p:spTree>
    <p:extLst>
      <p:ext uri="{BB962C8B-B14F-4D97-AF65-F5344CB8AC3E}">
        <p14:creationId xmlns:p14="http://schemas.microsoft.com/office/powerpoint/2010/main" val="666044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Windows 8.1 Tools</a:t>
            </a:r>
            <a:endParaRPr lang="en-US" dirty="0"/>
          </a:p>
        </p:txBody>
      </p:sp>
      <p:sp>
        <p:nvSpPr>
          <p:cNvPr id="6" name="Text Placeholder 4"/>
          <p:cNvSpPr txBox="1">
            <a:spLocks/>
          </p:cNvSpPr>
          <p:nvPr/>
        </p:nvSpPr>
        <p:spPr>
          <a:xfrm>
            <a:off x="274637" y="3837066"/>
            <a:ext cx="7513637" cy="1107996"/>
          </a:xfrm>
          <a:prstGeom prst="rect">
            <a:avLst/>
          </a:prstGeom>
        </p:spPr>
        <p:txBody>
          <a:bodyPr vert="horz" lIns="0" tIns="0" rIns="0" bIns="0" rtlCol="0" anchor="b">
            <a:noAutofit/>
          </a:bodyPr>
          <a:lstStyle>
            <a:lvl1pPr marL="0" indent="0" algn="l" defTabSz="914166" rtl="0" eaLnBrk="1" latinLnBrk="0" hangingPunct="1">
              <a:spcBef>
                <a:spcPct val="20000"/>
              </a:spcBef>
              <a:buFont typeface="Arial" pitchFamily="34" charset="0"/>
              <a:buNone/>
              <a:defRPr sz="2000" kern="1200" baseline="0">
                <a:gradFill>
                  <a:gsLst>
                    <a:gs pos="0">
                      <a:schemeClr val="tx1"/>
                    </a:gs>
                    <a:gs pos="100000">
                      <a:schemeClr val="tx1"/>
                    </a:gs>
                  </a:gsLst>
                  <a:lin ang="5400000" scaled="0"/>
                </a:gradFill>
                <a:latin typeface="+mn-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0" dirty="0" smtClean="0">
                <a:gradFill>
                  <a:gsLst>
                    <a:gs pos="0">
                      <a:srgbClr val="FFFFFF"/>
                    </a:gs>
                    <a:gs pos="100000">
                      <a:srgbClr val="FFFFFF"/>
                    </a:gs>
                  </a:gsLst>
                  <a:lin ang="5400000" scaled="0"/>
                </a:gradFill>
                <a:effectLst>
                  <a:outerShdw blurRad="50800" dist="38100" dir="10800000" algn="r" rotWithShape="0">
                    <a:prstClr val="black">
                      <a:alpha val="40000"/>
                    </a:prstClr>
                  </a:outerShdw>
                  <a:reflection blurRad="177800" stA="41000" endPos="50000" dist="60007" dir="5400000" sy="-100000" algn="bl" rotWithShape="0"/>
                </a:effectLst>
                <a:cs typeface="Segoe UI" panose="020B0502040204020203" pitchFamily="34" charset="0"/>
              </a:rPr>
              <a:t>demo</a:t>
            </a:r>
            <a:endParaRPr lang="en-US" sz="8000" dirty="0">
              <a:gradFill>
                <a:gsLst>
                  <a:gs pos="0">
                    <a:srgbClr val="FFFFFF"/>
                  </a:gs>
                  <a:gs pos="100000">
                    <a:srgbClr val="FFFFFF"/>
                  </a:gs>
                </a:gsLst>
                <a:lin ang="5400000" scaled="0"/>
              </a:gradFill>
              <a:effectLst>
                <a:outerShdw blurRad="50800" dist="38100" dir="10800000" algn="r" rotWithShape="0">
                  <a:prstClr val="black">
                    <a:alpha val="40000"/>
                  </a:prstClr>
                </a:outerShdw>
                <a:reflection blurRad="177800" stA="41000" endPos="50000" dist="60007" dir="5400000" sy="-100000" algn="bl" rotWithShape="0"/>
              </a:effectLst>
              <a:cs typeface="Segoe UI" panose="020B0502040204020203" pitchFamily="34" charset="0"/>
            </a:endParaRPr>
          </a:p>
        </p:txBody>
      </p:sp>
    </p:spTree>
    <p:extLst>
      <p:ext uri="{BB962C8B-B14F-4D97-AF65-F5344CB8AC3E}">
        <p14:creationId xmlns:p14="http://schemas.microsoft.com/office/powerpoint/2010/main" val="2400584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solidFill>
                  <a:schemeClr val="tx1">
                    <a:lumMod val="50000"/>
                  </a:schemeClr>
                </a:solidFill>
              </a:rPr>
              <a:t>0.	Windows 8.1 Tools</a:t>
            </a:r>
          </a:p>
          <a:p>
            <a:r>
              <a:rPr lang="en-US" b="1" dirty="0" smtClean="0"/>
              <a:t>1.	Performance</a:t>
            </a:r>
          </a:p>
          <a:p>
            <a:r>
              <a:rPr lang="en-US" dirty="0" smtClean="0">
                <a:solidFill>
                  <a:schemeClr val="tx1">
                    <a:lumMod val="50000"/>
                  </a:schemeClr>
                </a:solidFill>
              </a:rPr>
              <a:t>2.	Compatibility</a:t>
            </a:r>
          </a:p>
          <a:p>
            <a:r>
              <a:rPr lang="en-US" dirty="0" smtClean="0">
                <a:solidFill>
                  <a:schemeClr val="tx1">
                    <a:lumMod val="50000"/>
                  </a:schemeClr>
                </a:solidFill>
              </a:rPr>
              <a:t>3.	Portability</a:t>
            </a:r>
          </a:p>
          <a:p>
            <a:r>
              <a:rPr lang="en-US" dirty="0" smtClean="0">
                <a:solidFill>
                  <a:schemeClr val="tx1">
                    <a:lumMod val="50000"/>
                  </a:schemeClr>
                </a:solidFill>
              </a:rPr>
              <a:t>4.	Productivity</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 r="1"/>
          <a:stretch>
            <a:fillRect/>
          </a:stretch>
        </p:blipFill>
        <p:spPr/>
      </p:pic>
    </p:spTree>
    <p:extLst>
      <p:ext uri="{BB962C8B-B14F-4D97-AF65-F5344CB8AC3E}">
        <p14:creationId xmlns:p14="http://schemas.microsoft.com/office/powerpoint/2010/main" val="1419267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396401" y="2849755"/>
            <a:ext cx="1200781" cy="140950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Performance Optimizations Recap</a:t>
            </a:r>
            <a:endParaRPr lang="en-US" dirty="0"/>
          </a:p>
        </p:txBody>
      </p:sp>
      <p:sp>
        <p:nvSpPr>
          <p:cNvPr id="4" name="Text Placeholder 3"/>
          <p:cNvSpPr>
            <a:spLocks noGrp="1"/>
          </p:cNvSpPr>
          <p:nvPr>
            <p:ph sz="half" idx="1"/>
          </p:nvPr>
        </p:nvSpPr>
        <p:spPr/>
        <p:txBody>
          <a:bodyPr/>
          <a:lstStyle/>
          <a:p>
            <a:r>
              <a:rPr lang="en-US" sz="2400" b="1" dirty="0" smtClean="0"/>
              <a:t>Compilation Unit Optimizations</a:t>
            </a:r>
          </a:p>
          <a:p>
            <a:pPr marL="457200" indent="-457200">
              <a:buFont typeface="Arial" panose="020B0604020202020204" pitchFamily="34" charset="0"/>
              <a:buChar char="•"/>
            </a:pPr>
            <a:r>
              <a:rPr lang="en-US" sz="2400" dirty="0" smtClean="0"/>
              <a:t>/O2 and friends</a:t>
            </a:r>
            <a:endParaRPr lang="en-US" sz="2400" dirty="0"/>
          </a:p>
        </p:txBody>
      </p:sp>
      <p:sp>
        <p:nvSpPr>
          <p:cNvPr id="5" name="Text Placeholder 4"/>
          <p:cNvSpPr>
            <a:spLocks noGrp="1"/>
          </p:cNvSpPr>
          <p:nvPr>
            <p:ph sz="half" idx="2"/>
          </p:nvPr>
        </p:nvSpPr>
        <p:spPr/>
        <p:txBody>
          <a:bodyPr/>
          <a:lstStyle/>
          <a:p>
            <a:r>
              <a:rPr lang="en-US" sz="2400" b="1" dirty="0" smtClean="0"/>
              <a:t>Whole Program Optimizations</a:t>
            </a:r>
          </a:p>
          <a:p>
            <a:pPr marL="457200" indent="-457200">
              <a:buFont typeface="Arial" panose="020B0604020202020204" pitchFamily="34" charset="0"/>
              <a:buChar char="•"/>
            </a:pPr>
            <a:r>
              <a:rPr lang="en-US" sz="2400" dirty="0" smtClean="0"/>
              <a:t>/GL and /LTCG</a:t>
            </a:r>
          </a:p>
          <a:p>
            <a:pPr marL="457200" indent="-457200">
              <a:buFont typeface="Arial" panose="020B0604020202020204" pitchFamily="34" charset="0"/>
              <a:buChar char="•"/>
            </a:pPr>
            <a:endParaRPr lang="en-US" sz="2400" dirty="0"/>
          </a:p>
        </p:txBody>
      </p:sp>
      <p:sp>
        <p:nvSpPr>
          <p:cNvPr id="8" name="Rectangle 7"/>
          <p:cNvSpPr/>
          <p:nvPr/>
        </p:nvSpPr>
        <p:spPr bwMode="auto">
          <a:xfrm>
            <a:off x="1493878" y="3647701"/>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cpp</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493878" y="2996047"/>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cpp</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2819743" y="2996046"/>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obj</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2819743" y="3647700"/>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obj</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45608" y="3180287"/>
            <a:ext cx="1005829" cy="82295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.exe</a:t>
            </a:r>
          </a:p>
        </p:txBody>
      </p:sp>
      <p:cxnSp>
        <p:nvCxnSpPr>
          <p:cNvPr id="17" name="Straight Arrow Connector 16"/>
          <p:cNvCxnSpPr>
            <a:stCxn id="9" idx="3"/>
            <a:endCxn id="10" idx="1"/>
          </p:cNvCxnSpPr>
          <p:nvPr/>
        </p:nvCxnSpPr>
        <p:spPr>
          <a:xfrm flipV="1">
            <a:off x="2499707" y="3241411"/>
            <a:ext cx="320036" cy="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Arrow Connector 17"/>
          <p:cNvCxnSpPr>
            <a:stCxn id="8" idx="3"/>
            <a:endCxn id="11" idx="1"/>
          </p:cNvCxnSpPr>
          <p:nvPr/>
        </p:nvCxnSpPr>
        <p:spPr>
          <a:xfrm flipV="1">
            <a:off x="2499707" y="3893065"/>
            <a:ext cx="320036" cy="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Arrow Connector 20"/>
          <p:cNvCxnSpPr>
            <a:stCxn id="10" idx="3"/>
            <a:endCxn id="12" idx="1"/>
          </p:cNvCxnSpPr>
          <p:nvPr/>
        </p:nvCxnSpPr>
        <p:spPr>
          <a:xfrm>
            <a:off x="3825572" y="3241411"/>
            <a:ext cx="320036" cy="35035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Arrow Connector 23"/>
          <p:cNvCxnSpPr>
            <a:stCxn id="11" idx="3"/>
          </p:cNvCxnSpPr>
          <p:nvPr/>
        </p:nvCxnSpPr>
        <p:spPr>
          <a:xfrm flipV="1">
            <a:off x="3825572" y="3606959"/>
            <a:ext cx="320036" cy="286106"/>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27" name="Picture 2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1562" y="3554508"/>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pic>
        <p:nvPicPr>
          <p:cNvPr id="29" name="Picture 2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1562" y="2862843"/>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sp>
        <p:nvSpPr>
          <p:cNvPr id="30" name="Rectangle 29"/>
          <p:cNvSpPr/>
          <p:nvPr/>
        </p:nvSpPr>
        <p:spPr bwMode="auto">
          <a:xfrm>
            <a:off x="7416201" y="2846783"/>
            <a:ext cx="1200781" cy="140950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7513678" y="3644729"/>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cpp</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513678" y="2993075"/>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cpp</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839543" y="2993074"/>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obj</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839543" y="3644728"/>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obj</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0165408" y="3177315"/>
            <a:ext cx="1005829" cy="82295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.exe</a:t>
            </a:r>
          </a:p>
        </p:txBody>
      </p:sp>
      <p:cxnSp>
        <p:nvCxnSpPr>
          <p:cNvPr id="36" name="Straight Arrow Connector 35"/>
          <p:cNvCxnSpPr>
            <a:stCxn id="32" idx="3"/>
            <a:endCxn id="33" idx="1"/>
          </p:cNvCxnSpPr>
          <p:nvPr/>
        </p:nvCxnSpPr>
        <p:spPr>
          <a:xfrm flipV="1">
            <a:off x="8519507" y="3238439"/>
            <a:ext cx="320036" cy="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Arrow Connector 36"/>
          <p:cNvCxnSpPr>
            <a:stCxn id="31" idx="3"/>
            <a:endCxn id="34" idx="1"/>
          </p:cNvCxnSpPr>
          <p:nvPr/>
        </p:nvCxnSpPr>
        <p:spPr>
          <a:xfrm flipV="1">
            <a:off x="8519507" y="3890093"/>
            <a:ext cx="320036" cy="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Arrow Connector 37"/>
          <p:cNvCxnSpPr>
            <a:stCxn id="33" idx="3"/>
            <a:endCxn id="35" idx="1"/>
          </p:cNvCxnSpPr>
          <p:nvPr/>
        </p:nvCxnSpPr>
        <p:spPr>
          <a:xfrm>
            <a:off x="9845372" y="3238439"/>
            <a:ext cx="320036" cy="35035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a:stCxn id="34" idx="3"/>
          </p:cNvCxnSpPr>
          <p:nvPr/>
        </p:nvCxnSpPr>
        <p:spPr>
          <a:xfrm flipV="1">
            <a:off x="9845372" y="3603987"/>
            <a:ext cx="320036" cy="286106"/>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40" name="Picture 3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91362" y="3551536"/>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pic>
        <p:nvPicPr>
          <p:cNvPr id="41" name="Picture 4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91362" y="2859871"/>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pic>
        <p:nvPicPr>
          <p:cNvPr id="42" name="Picture 4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39996" y="3427772"/>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sp>
        <p:nvSpPr>
          <p:cNvPr id="43" name="Rectangle 42"/>
          <p:cNvSpPr/>
          <p:nvPr/>
        </p:nvSpPr>
        <p:spPr bwMode="auto">
          <a:xfrm>
            <a:off x="1402935" y="5364355"/>
            <a:ext cx="1200781" cy="140950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500412" y="6162301"/>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cpp</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500412" y="5510647"/>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cpp</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2826277" y="5510646"/>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obj</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2826277" y="6162300"/>
            <a:ext cx="1005829" cy="4907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t>
            </a:r>
            <a:r>
              <a:rPr lang="en-US" sz="1600" dirty="0" err="1" smtClean="0">
                <a:gradFill>
                  <a:gsLst>
                    <a:gs pos="0">
                      <a:srgbClr val="FFFFFF"/>
                    </a:gs>
                    <a:gs pos="100000">
                      <a:srgbClr val="FFFFFF"/>
                    </a:gs>
                  </a:gsLst>
                  <a:lin ang="5400000" scaled="0"/>
                </a:gradFill>
                <a:ea typeface="Segoe UI" pitchFamily="34" charset="0"/>
                <a:cs typeface="Segoe UI" pitchFamily="34" charset="0"/>
              </a:rPr>
              <a:t>obj</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4152142" y="5694887"/>
            <a:ext cx="1005829" cy="82295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.exe</a:t>
            </a:r>
          </a:p>
        </p:txBody>
      </p:sp>
      <p:cxnSp>
        <p:nvCxnSpPr>
          <p:cNvPr id="49" name="Straight Arrow Connector 48"/>
          <p:cNvCxnSpPr>
            <a:stCxn id="45" idx="3"/>
            <a:endCxn id="46" idx="1"/>
          </p:cNvCxnSpPr>
          <p:nvPr/>
        </p:nvCxnSpPr>
        <p:spPr>
          <a:xfrm flipV="1">
            <a:off x="2506241" y="5756011"/>
            <a:ext cx="320036" cy="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a:stCxn id="44" idx="3"/>
            <a:endCxn id="47" idx="1"/>
          </p:cNvCxnSpPr>
          <p:nvPr/>
        </p:nvCxnSpPr>
        <p:spPr>
          <a:xfrm flipV="1">
            <a:off x="2506241" y="6407665"/>
            <a:ext cx="320036" cy="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stCxn id="46" idx="3"/>
            <a:endCxn id="48" idx="1"/>
          </p:cNvCxnSpPr>
          <p:nvPr/>
        </p:nvCxnSpPr>
        <p:spPr>
          <a:xfrm>
            <a:off x="3832106" y="5756011"/>
            <a:ext cx="320036" cy="350351"/>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Arrow Connector 51"/>
          <p:cNvCxnSpPr>
            <a:stCxn id="47" idx="3"/>
          </p:cNvCxnSpPr>
          <p:nvPr/>
        </p:nvCxnSpPr>
        <p:spPr>
          <a:xfrm flipV="1">
            <a:off x="3832106" y="6121559"/>
            <a:ext cx="320036" cy="286106"/>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53" name="Picture 5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8096" y="6069108"/>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pic>
        <p:nvPicPr>
          <p:cNvPr id="54" name="Picture 5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8096" y="5377443"/>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pic>
        <p:nvPicPr>
          <p:cNvPr id="55" name="Picture 5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26730" y="5945344"/>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sp>
        <p:nvSpPr>
          <p:cNvPr id="57" name="Cloud 56"/>
          <p:cNvSpPr/>
          <p:nvPr/>
        </p:nvSpPr>
        <p:spPr bwMode="auto">
          <a:xfrm>
            <a:off x="5640578" y="5481935"/>
            <a:ext cx="1923682" cy="1227050"/>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Run Training</a:t>
            </a:r>
          </a:p>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Scenarios</a:t>
            </a:r>
          </a:p>
        </p:txBody>
      </p:sp>
      <p:cxnSp>
        <p:nvCxnSpPr>
          <p:cNvPr id="59" name="Straight Arrow Connector 58"/>
          <p:cNvCxnSpPr>
            <a:stCxn id="48" idx="3"/>
            <a:endCxn id="57" idx="2"/>
          </p:cNvCxnSpPr>
          <p:nvPr/>
        </p:nvCxnSpPr>
        <p:spPr>
          <a:xfrm flipV="1">
            <a:off x="5157971" y="6095460"/>
            <a:ext cx="488574" cy="10902"/>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Arrow Connector 60"/>
          <p:cNvCxnSpPr>
            <a:stCxn id="57" idx="0"/>
            <a:endCxn id="65" idx="1"/>
          </p:cNvCxnSpPr>
          <p:nvPr/>
        </p:nvCxnSpPr>
        <p:spPr>
          <a:xfrm>
            <a:off x="7562657" y="6095460"/>
            <a:ext cx="545351" cy="0"/>
          </a:xfrm>
          <a:prstGeom prst="straightConnector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5" name="Rectangle 64"/>
          <p:cNvSpPr/>
          <p:nvPr/>
        </p:nvSpPr>
        <p:spPr bwMode="auto">
          <a:xfrm>
            <a:off x="8108008" y="5683985"/>
            <a:ext cx="1005829" cy="82295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.exe</a:t>
            </a:r>
          </a:p>
        </p:txBody>
      </p:sp>
      <p:pic>
        <p:nvPicPr>
          <p:cNvPr id="66" name="Picture 6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96568" y="5924906"/>
            <a:ext cx="373494" cy="3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sp>
        <p:nvSpPr>
          <p:cNvPr id="56" name="Text Placeholder 3"/>
          <p:cNvSpPr txBox="1">
            <a:spLocks/>
          </p:cNvSpPr>
          <p:nvPr/>
        </p:nvSpPr>
        <p:spPr>
          <a:xfrm>
            <a:off x="855009" y="4482608"/>
            <a:ext cx="5285502" cy="2423336"/>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t>Profile-Guided Optimizations</a:t>
            </a:r>
          </a:p>
          <a:p>
            <a:pPr marL="457200" indent="-457200">
              <a:buFont typeface="Arial" pitchFamily="34" charset="0"/>
              <a:buChar char="•"/>
            </a:pPr>
            <a:r>
              <a:rPr lang="en-US" sz="2400" dirty="0" smtClean="0"/>
              <a:t>/LTCG:PGI and /LTCG:PGO</a:t>
            </a:r>
            <a:endParaRPr lang="en-US" sz="2400" dirty="0"/>
          </a:p>
        </p:txBody>
      </p:sp>
    </p:spTree>
    <p:extLst>
      <p:ext uri="{BB962C8B-B14F-4D97-AF65-F5344CB8AC3E}">
        <p14:creationId xmlns:p14="http://schemas.microsoft.com/office/powerpoint/2010/main" val="1870949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0"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childTnLst>
                                </p:cTn>
                              </p:par>
                              <p:par>
                                <p:cTn id="127" presetID="10"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par>
                                <p:cTn id="130" presetID="10" presetClass="entr" presetSubtype="0" fill="hold"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500"/>
                                        <p:tgtEl>
                                          <p:spTgt spid="50"/>
                                        </p:tgtEl>
                                      </p:cBhvr>
                                    </p:animEffect>
                                  </p:childTnLst>
                                </p:cTn>
                              </p:par>
                              <p:par>
                                <p:cTn id="133" presetID="10" presetClass="entr" presetSubtype="0"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fade">
                                      <p:cBhvr>
                                        <p:cTn id="135" dur="500"/>
                                        <p:tgtEl>
                                          <p:spTgt spid="51"/>
                                        </p:tgtEl>
                                      </p:cBhvr>
                                    </p:animEffect>
                                  </p:childTnLst>
                                </p:cTn>
                              </p:par>
                              <p:par>
                                <p:cTn id="136" presetID="10" presetClass="entr" presetSubtype="0" fill="hold"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500"/>
                                        <p:tgtEl>
                                          <p:spTgt spid="52"/>
                                        </p:tgtEl>
                                      </p:cBhvr>
                                    </p:animEffect>
                                  </p:childTnLst>
                                </p:cTn>
                              </p:par>
                              <p:par>
                                <p:cTn id="139" presetID="10" presetClass="entr" presetSubtype="0" fill="hold" nodeType="with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fade">
                                      <p:cBhvr>
                                        <p:cTn id="141" dur="500"/>
                                        <p:tgtEl>
                                          <p:spTgt spid="53"/>
                                        </p:tgtEl>
                                      </p:cBhvr>
                                    </p:animEffect>
                                  </p:childTnLst>
                                </p:cTn>
                              </p:par>
                              <p:par>
                                <p:cTn id="142" presetID="10" presetClass="entr" presetSubtype="0" fill="hold" nodeType="with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500"/>
                                        <p:tgtEl>
                                          <p:spTgt spid="54"/>
                                        </p:tgtEl>
                                      </p:cBhvr>
                                    </p:animEffect>
                                  </p:childTnLst>
                                </p:cTn>
                              </p:par>
                              <p:par>
                                <p:cTn id="145" presetID="10" presetClass="entr" presetSubtype="0" fill="hold"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9"/>
                                        </p:tgtEl>
                                        <p:attrNameLst>
                                          <p:attrName>style.visibility</p:attrName>
                                        </p:attrNameLst>
                                      </p:cBhvr>
                                      <p:to>
                                        <p:strVal val="visible"/>
                                      </p:to>
                                    </p:set>
                                    <p:animEffect transition="in" filter="fade">
                                      <p:cBhvr>
                                        <p:cTn id="152" dur="500"/>
                                        <p:tgtEl>
                                          <p:spTgt spid="5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fade">
                                      <p:cBhvr>
                                        <p:cTn id="155" dur="500"/>
                                        <p:tgtEl>
                                          <p:spTgt spid="5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fade">
                                      <p:cBhvr>
                                        <p:cTn id="160" dur="500"/>
                                        <p:tgtEl>
                                          <p:spTgt spid="61"/>
                                        </p:tgtEl>
                                      </p:cBhvr>
                                    </p:animEffect>
                                  </p:childTnLst>
                                </p:cTn>
                              </p:par>
                              <p:par>
                                <p:cTn id="161" presetID="10" presetClass="entr" presetSubtype="0" fill="hold" nodeType="with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fade">
                                      <p:cBhvr>
                                        <p:cTn id="163" dur="500"/>
                                        <p:tgtEl>
                                          <p:spTgt spid="6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fade">
                                      <p:cBhvr>
                                        <p:cTn id="1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5" grpId="0"/>
      <p:bldP spid="8" grpId="0" animBg="1"/>
      <p:bldP spid="9" grpId="0" animBg="1"/>
      <p:bldP spid="10" grpId="0" animBg="1"/>
      <p:bldP spid="11" grpId="0" animBg="1"/>
      <p:bldP spid="12" grpId="0" animBg="1"/>
      <p:bldP spid="30" grpId="0" animBg="1"/>
      <p:bldP spid="31" grpId="0" animBg="1"/>
      <p:bldP spid="32" grpId="0" animBg="1"/>
      <p:bldP spid="33" grpId="0" animBg="1"/>
      <p:bldP spid="34" grpId="0" animBg="1"/>
      <p:bldP spid="35" grpId="0" animBg="1"/>
      <p:bldP spid="43" grpId="0" animBg="1"/>
      <p:bldP spid="44" grpId="0" animBg="1"/>
      <p:bldP spid="45" grpId="0" animBg="1"/>
      <p:bldP spid="46" grpId="0" animBg="1"/>
      <p:bldP spid="47" grpId="0" animBg="1"/>
      <p:bldP spid="48" grpId="0" animBg="1"/>
      <p:bldP spid="57" grpId="0" animBg="1"/>
      <p:bldP spid="65"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a:t>
            </a:r>
            <a:r>
              <a:rPr lang="en-US" dirty="0" err="1" smtClean="0"/>
              <a:t>Vectorization</a:t>
            </a:r>
            <a:endParaRPr lang="en-US" dirty="0"/>
          </a:p>
        </p:txBody>
      </p:sp>
      <p:sp>
        <p:nvSpPr>
          <p:cNvPr id="9" name="Content Placeholder 8"/>
          <p:cNvSpPr>
            <a:spLocks noGrp="1"/>
          </p:cNvSpPr>
          <p:nvPr>
            <p:ph sz="half" idx="1"/>
          </p:nvPr>
        </p:nvSpPr>
        <p:spPr>
          <a:xfrm>
            <a:off x="855009" y="1668463"/>
            <a:ext cx="5285502" cy="2423336"/>
          </a:xfrm>
        </p:spPr>
        <p:txBody>
          <a:bodyPr/>
          <a:lstStyle/>
          <a:p>
            <a:pPr>
              <a:spcBef>
                <a:spcPts val="800"/>
              </a:spcBef>
            </a:pPr>
            <a:r>
              <a:rPr lang="en-US" sz="2800" dirty="0" smtClean="0"/>
              <a:t>VS 2012:</a:t>
            </a:r>
          </a:p>
          <a:p>
            <a:pPr marL="571500" lvl="0" indent="-571500">
              <a:spcBef>
                <a:spcPts val="800"/>
              </a:spcBef>
              <a:buFont typeface="Arial" pitchFamily="34" charset="0"/>
              <a:buChar char="•"/>
            </a:pPr>
            <a:r>
              <a:rPr lang="en-US" sz="2000" dirty="0" smtClean="0"/>
              <a:t>Uses “vector” instructions where possible in loops</a:t>
            </a:r>
            <a:endParaRPr lang="en-US" sz="2000" dirty="0"/>
          </a:p>
        </p:txBody>
      </p:sp>
      <p:sp>
        <p:nvSpPr>
          <p:cNvPr id="10" name="Content Placeholder 9"/>
          <p:cNvSpPr>
            <a:spLocks noGrp="1"/>
          </p:cNvSpPr>
          <p:nvPr>
            <p:ph sz="half" idx="2"/>
          </p:nvPr>
        </p:nvSpPr>
        <p:spPr>
          <a:xfrm>
            <a:off x="6295965" y="1668462"/>
            <a:ext cx="5285502" cy="4446497"/>
          </a:xfrm>
        </p:spPr>
        <p:txBody>
          <a:bodyPr/>
          <a:lstStyle/>
          <a:p>
            <a:pPr>
              <a:spcBef>
                <a:spcPts val="1200"/>
              </a:spcBef>
            </a:pPr>
            <a:r>
              <a:rPr lang="en-US" sz="2800" dirty="0" smtClean="0"/>
              <a:t>VS 2013 adds:</a:t>
            </a:r>
          </a:p>
          <a:p>
            <a:pPr marL="571500" indent="-571500">
              <a:spcBef>
                <a:spcPts val="1200"/>
              </a:spcBef>
              <a:buFont typeface="Arial" panose="020B0604020202020204" pitchFamily="34" charset="0"/>
              <a:buChar char="•"/>
            </a:pPr>
            <a:r>
              <a:rPr lang="en-US" sz="2000" dirty="0" smtClean="0"/>
              <a:t>Statement level </a:t>
            </a:r>
            <a:r>
              <a:rPr lang="en-US" sz="2000" dirty="0" err="1" smtClean="0"/>
              <a:t>vectorization</a:t>
            </a:r>
            <a:endParaRPr lang="en-US" sz="2000" dirty="0" smtClean="0"/>
          </a:p>
          <a:p>
            <a:pPr marL="571500" indent="-571500">
              <a:spcBef>
                <a:spcPts val="1200"/>
              </a:spcBef>
              <a:buFont typeface="Arial" panose="020B0604020202020204" pitchFamily="34" charset="0"/>
              <a:buChar char="•"/>
            </a:pPr>
            <a:r>
              <a:rPr lang="en-US" sz="2000" dirty="0" smtClean="0"/>
              <a:t>Permutation of perfect loop nests</a:t>
            </a:r>
          </a:p>
          <a:p>
            <a:pPr marL="571500" indent="-571500">
              <a:spcBef>
                <a:spcPts val="1200"/>
              </a:spcBef>
              <a:buFont typeface="Arial" panose="020B0604020202020204" pitchFamily="34" charset="0"/>
              <a:buChar char="•"/>
            </a:pPr>
            <a:r>
              <a:rPr lang="en-US" sz="2000" dirty="0" smtClean="0"/>
              <a:t>Range </a:t>
            </a:r>
            <a:r>
              <a:rPr lang="en-US" sz="2000" dirty="0"/>
              <a:t>propagation optimizations</a:t>
            </a:r>
          </a:p>
          <a:p>
            <a:pPr marL="571500" indent="-571500">
              <a:spcBef>
                <a:spcPts val="1200"/>
              </a:spcBef>
              <a:buFont typeface="Arial" panose="020B0604020202020204" pitchFamily="34" charset="0"/>
              <a:buChar char="•"/>
            </a:pPr>
            <a:r>
              <a:rPr lang="en-US" sz="2000" dirty="0" smtClean="0"/>
              <a:t>Support </a:t>
            </a:r>
            <a:r>
              <a:rPr lang="en-US" sz="2000" dirty="0"/>
              <a:t>for more operations: min/max, converts, shifts, </a:t>
            </a:r>
            <a:r>
              <a:rPr lang="en-US" sz="2000" dirty="0" err="1"/>
              <a:t>byteswap</a:t>
            </a:r>
            <a:r>
              <a:rPr lang="en-US" sz="2000" dirty="0"/>
              <a:t>, averaging</a:t>
            </a:r>
          </a:p>
          <a:p>
            <a:pPr marL="571500" indent="-571500">
              <a:spcBef>
                <a:spcPts val="1200"/>
              </a:spcBef>
              <a:buFont typeface="Arial" panose="020B0604020202020204" pitchFamily="34" charset="0"/>
              <a:buChar char="•"/>
            </a:pPr>
            <a:r>
              <a:rPr lang="en-US" sz="2000" dirty="0" smtClean="0"/>
              <a:t>Reductions </a:t>
            </a:r>
            <a:r>
              <a:rPr lang="en-US" sz="2000" dirty="0"/>
              <a:t>into array elements</a:t>
            </a:r>
          </a:p>
          <a:p>
            <a:pPr marL="571500" indent="-571500">
              <a:spcBef>
                <a:spcPts val="1200"/>
              </a:spcBef>
              <a:buFont typeface="Arial" panose="020B0604020202020204" pitchFamily="34" charset="0"/>
              <a:buChar char="•"/>
            </a:pPr>
            <a:r>
              <a:rPr lang="en-US" sz="2000" dirty="0" smtClean="0"/>
              <a:t>__</a:t>
            </a:r>
            <a:r>
              <a:rPr lang="en-US" sz="2000" dirty="0"/>
              <a:t>restrict support for vector alias checking</a:t>
            </a:r>
          </a:p>
          <a:p>
            <a:pPr marL="571500" indent="-571500">
              <a:spcBef>
                <a:spcPts val="1200"/>
              </a:spcBef>
              <a:buFont typeface="Arial" panose="020B0604020202020204" pitchFamily="34" charset="0"/>
              <a:buChar char="•"/>
            </a:pPr>
            <a:r>
              <a:rPr lang="en-US" sz="2000" dirty="0" smtClean="0"/>
              <a:t>Improvements </a:t>
            </a:r>
            <a:r>
              <a:rPr lang="en-US" sz="2000" dirty="0"/>
              <a:t>to data dependence analysis</a:t>
            </a:r>
          </a:p>
          <a:p>
            <a:pPr marL="571500" indent="-571500">
              <a:spcBef>
                <a:spcPts val="1200"/>
              </a:spcBef>
              <a:buFont typeface="Arial" panose="020B0604020202020204" pitchFamily="34" charset="0"/>
              <a:buChar char="•"/>
            </a:pPr>
            <a:r>
              <a:rPr lang="en-US" sz="2000" dirty="0" smtClean="0"/>
              <a:t>C++ pointer </a:t>
            </a:r>
            <a:r>
              <a:rPr lang="en-US" sz="2000" dirty="0" err="1" smtClean="0"/>
              <a:t>vectorization</a:t>
            </a:r>
            <a:endParaRPr lang="en-US" sz="2000" dirty="0" smtClean="0"/>
          </a:p>
          <a:p>
            <a:pPr marL="571500" indent="-571500">
              <a:spcBef>
                <a:spcPts val="1200"/>
              </a:spcBef>
              <a:buFont typeface="Arial" panose="020B0604020202020204" pitchFamily="34" charset="0"/>
              <a:buChar char="•"/>
            </a:pPr>
            <a:r>
              <a:rPr lang="en-US" sz="2000" dirty="0" smtClean="0"/>
              <a:t>Gather / scatter optimizations</a:t>
            </a:r>
            <a:endParaRPr lang="en-US" sz="2000" dirty="0"/>
          </a:p>
        </p:txBody>
      </p:sp>
      <p:sp>
        <p:nvSpPr>
          <p:cNvPr id="11" name="TextBox 10"/>
          <p:cNvSpPr txBox="1"/>
          <p:nvPr/>
        </p:nvSpPr>
        <p:spPr>
          <a:xfrm>
            <a:off x="1424753" y="2887662"/>
            <a:ext cx="4564884" cy="1292662"/>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wrap="square" lIns="182880" tIns="182880" rIns="182880" bIns="182880" rtlCol="0">
            <a:spAutoFit/>
          </a:bodyPr>
          <a:lstStyle/>
          <a:p>
            <a:r>
              <a:rPr lang="nn-NO" sz="2000" dirty="0" smtClean="0">
                <a:solidFill>
                  <a:srgbClr val="0000FF"/>
                </a:solidFill>
                <a:highlight>
                  <a:srgbClr val="FFFFFF"/>
                </a:highlight>
                <a:latin typeface="Consolas" panose="020B0609020204030204" pitchFamily="49" charset="0"/>
              </a:rPr>
              <a:t>for</a:t>
            </a:r>
            <a:r>
              <a:rPr lang="nn-NO" sz="2000" dirty="0" smtClean="0">
                <a:solidFill>
                  <a:srgbClr val="000000"/>
                </a:solidFill>
                <a:highlight>
                  <a:srgbClr val="FFFFFF"/>
                </a:highlight>
                <a:latin typeface="Consolas" panose="020B0609020204030204" pitchFamily="49" charset="0"/>
              </a:rPr>
              <a:t> (i = 0; i &lt; 1000;  i++) {</a:t>
            </a:r>
          </a:p>
          <a:p>
            <a:r>
              <a:rPr lang="en-US" sz="2000" dirty="0" smtClean="0">
                <a:solidFill>
                  <a:srgbClr val="000000"/>
                </a:solidFill>
                <a:highlight>
                  <a:srgbClr val="FFFFFF"/>
                </a:highlight>
                <a:latin typeface="Consolas" panose="020B0609020204030204" pitchFamily="49" charset="0"/>
              </a:rPr>
              <a:t>    A[</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 = B[</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 + C[</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p>
          <a:p>
            <a:r>
              <a:rPr lang="en-US" sz="2000" dirty="0" smtClean="0">
                <a:solidFill>
                  <a:srgbClr val="000000"/>
                </a:solidFill>
                <a:highlight>
                  <a:srgbClr val="FFFFFF"/>
                </a:highlight>
                <a:latin typeface="Consolas" panose="020B0609020204030204" pitchFamily="49" charset="0"/>
              </a:rPr>
              <a:t>}</a:t>
            </a:r>
            <a:endParaRPr lang="en-US" sz="2000" dirty="0">
              <a:solidFill>
                <a:srgbClr val="000000"/>
              </a:solidFill>
              <a:highlight>
                <a:srgbClr val="FFFFFF"/>
              </a:highlight>
              <a:latin typeface="Consolas" panose="020B0609020204030204" pitchFamily="49" charset="0"/>
            </a:endParaRPr>
          </a:p>
        </p:txBody>
      </p:sp>
      <p:sp>
        <p:nvSpPr>
          <p:cNvPr id="13" name="Rectangle 12"/>
          <p:cNvSpPr>
            <a:spLocks noChangeArrowheads="1"/>
          </p:cNvSpPr>
          <p:nvPr/>
        </p:nvSpPr>
        <p:spPr bwMode="auto">
          <a:xfrm>
            <a:off x="1505391" y="4335462"/>
            <a:ext cx="2079582" cy="2398280"/>
          </a:xfrm>
          <a:prstGeom prst="rect">
            <a:avLst/>
          </a:prstGeom>
          <a:noFill/>
          <a:ln w="25400">
            <a:solidFill>
              <a:srgbClr val="00205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90" name="Oval 89"/>
          <p:cNvSpPr>
            <a:spLocks noChangeArrowheads="1"/>
          </p:cNvSpPr>
          <p:nvPr/>
        </p:nvSpPr>
        <p:spPr bwMode="auto">
          <a:xfrm>
            <a:off x="2378669" y="5670552"/>
            <a:ext cx="167748" cy="1580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dirty="0">
              <a:solidFill>
                <a:srgbClr val="002060"/>
              </a:solidFill>
            </a:endParaRPr>
          </a:p>
        </p:txBody>
      </p:sp>
      <p:sp>
        <p:nvSpPr>
          <p:cNvPr id="91" name="Rectangle 90"/>
          <p:cNvSpPr>
            <a:spLocks noChangeArrowheads="1"/>
          </p:cNvSpPr>
          <p:nvPr/>
        </p:nvSpPr>
        <p:spPr bwMode="auto">
          <a:xfrm>
            <a:off x="2335498" y="5582244"/>
            <a:ext cx="271357" cy="343939"/>
          </a:xfrm>
          <a:prstGeom prst="rect">
            <a:avLst/>
          </a:prstGeom>
          <a:noFill/>
          <a:ln>
            <a:solidFill>
              <a:srgbClr val="FFFFFF"/>
            </a:solidFill>
            <a:headEnd/>
            <a:tailEnd/>
          </a:ln>
        </p:spPr>
        <p:style>
          <a:lnRef idx="1">
            <a:schemeClr val="accent1"/>
          </a:lnRef>
          <a:fillRef idx="2">
            <a:schemeClr val="accent1"/>
          </a:fillRef>
          <a:effectRef idx="1">
            <a:schemeClr val="accent1"/>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dirty="0">
                <a:solidFill>
                  <a:srgbClr val="002060"/>
                </a:solidFill>
                <a:latin typeface="Arial" charset="0"/>
              </a:rPr>
              <a:t>+</a:t>
            </a:r>
          </a:p>
        </p:txBody>
      </p:sp>
      <p:sp>
        <p:nvSpPr>
          <p:cNvPr id="92" name="Rectangle 91"/>
          <p:cNvSpPr>
            <a:spLocks noChangeArrowheads="1"/>
          </p:cNvSpPr>
          <p:nvPr/>
        </p:nvSpPr>
        <p:spPr bwMode="auto">
          <a:xfrm>
            <a:off x="2082643" y="5224361"/>
            <a:ext cx="286159" cy="2695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93" name="Rectangle 92"/>
          <p:cNvSpPr>
            <a:spLocks noChangeArrowheads="1"/>
          </p:cNvSpPr>
          <p:nvPr/>
        </p:nvSpPr>
        <p:spPr bwMode="auto">
          <a:xfrm>
            <a:off x="2556285" y="5224361"/>
            <a:ext cx="286159" cy="2695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94" name="Rectangle 93"/>
          <p:cNvSpPr>
            <a:spLocks noChangeArrowheads="1"/>
          </p:cNvSpPr>
          <p:nvPr/>
        </p:nvSpPr>
        <p:spPr bwMode="auto">
          <a:xfrm>
            <a:off x="2319464" y="6005196"/>
            <a:ext cx="286159" cy="2695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95" name="Rectangle 94"/>
          <p:cNvSpPr>
            <a:spLocks noChangeArrowheads="1"/>
          </p:cNvSpPr>
          <p:nvPr/>
        </p:nvSpPr>
        <p:spPr bwMode="auto">
          <a:xfrm>
            <a:off x="2066608" y="5188340"/>
            <a:ext cx="355231" cy="3439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dirty="0">
                <a:solidFill>
                  <a:srgbClr val="002060"/>
                </a:solidFill>
                <a:latin typeface="Arial" charset="0"/>
              </a:rPr>
              <a:t>r1</a:t>
            </a:r>
          </a:p>
        </p:txBody>
      </p:sp>
      <p:sp>
        <p:nvSpPr>
          <p:cNvPr id="96" name="Rectangle 95"/>
          <p:cNvSpPr>
            <a:spLocks noChangeArrowheads="1"/>
          </p:cNvSpPr>
          <p:nvPr/>
        </p:nvSpPr>
        <p:spPr bwMode="auto">
          <a:xfrm>
            <a:off x="2527916" y="5186016"/>
            <a:ext cx="355231" cy="3439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dirty="0">
                <a:solidFill>
                  <a:srgbClr val="002060"/>
                </a:solidFill>
                <a:latin typeface="Arial" charset="0"/>
              </a:rPr>
              <a:t>r2</a:t>
            </a:r>
          </a:p>
        </p:txBody>
      </p:sp>
      <p:sp>
        <p:nvSpPr>
          <p:cNvPr id="97" name="Rectangle 96"/>
          <p:cNvSpPr>
            <a:spLocks noChangeArrowheads="1"/>
          </p:cNvSpPr>
          <p:nvPr/>
        </p:nvSpPr>
        <p:spPr bwMode="auto">
          <a:xfrm>
            <a:off x="2284927" y="5963366"/>
            <a:ext cx="355231" cy="3439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a:solidFill>
                  <a:srgbClr val="002060"/>
                </a:solidFill>
                <a:latin typeface="Arial" charset="0"/>
              </a:rPr>
              <a:t>r3</a:t>
            </a:r>
          </a:p>
        </p:txBody>
      </p:sp>
      <p:sp>
        <p:nvSpPr>
          <p:cNvPr id="98" name="Line 15"/>
          <p:cNvSpPr>
            <a:spLocks noChangeShapeType="1"/>
          </p:cNvSpPr>
          <p:nvPr/>
        </p:nvSpPr>
        <p:spPr bwMode="auto">
          <a:xfrm>
            <a:off x="2284927" y="5499745"/>
            <a:ext cx="134445" cy="16616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99" name="Line 16"/>
          <p:cNvSpPr>
            <a:spLocks noChangeShapeType="1"/>
          </p:cNvSpPr>
          <p:nvPr/>
        </p:nvSpPr>
        <p:spPr bwMode="auto">
          <a:xfrm flipH="1">
            <a:off x="2527916" y="5499745"/>
            <a:ext cx="109776" cy="16616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100" name="Line 17"/>
          <p:cNvSpPr>
            <a:spLocks noChangeShapeType="1"/>
          </p:cNvSpPr>
          <p:nvPr/>
        </p:nvSpPr>
        <p:spPr bwMode="auto">
          <a:xfrm>
            <a:off x="2462543" y="5834388"/>
            <a:ext cx="0" cy="16616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15" name="Rectangle 14"/>
          <p:cNvSpPr>
            <a:spLocks noChangeArrowheads="1"/>
          </p:cNvSpPr>
          <p:nvPr/>
        </p:nvSpPr>
        <p:spPr bwMode="auto">
          <a:xfrm>
            <a:off x="1687940" y="6454872"/>
            <a:ext cx="1909367" cy="320700"/>
          </a:xfrm>
          <a:prstGeom prst="rect">
            <a:avLst/>
          </a:prstGeom>
          <a:noFill/>
          <a:ln w="12700">
            <a:noFill/>
            <a:miter lim="800000"/>
            <a:headEnd/>
            <a:tailEnd/>
          </a:ln>
          <a:effectLst/>
        </p:spPr>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650" dirty="0">
                <a:solidFill>
                  <a:srgbClr val="002060"/>
                </a:solidFill>
                <a:latin typeface="Courier New" pitchFamily="49" charset="0"/>
              </a:rPr>
              <a:t>add r3, r1, r2</a:t>
            </a:r>
          </a:p>
        </p:txBody>
      </p:sp>
      <p:sp>
        <p:nvSpPr>
          <p:cNvPr id="16" name="Rectangle 15"/>
          <p:cNvSpPr>
            <a:spLocks noChangeArrowheads="1"/>
          </p:cNvSpPr>
          <p:nvPr/>
        </p:nvSpPr>
        <p:spPr bwMode="auto">
          <a:xfrm>
            <a:off x="1721243" y="4447010"/>
            <a:ext cx="1534401" cy="621647"/>
          </a:xfrm>
          <a:prstGeom prst="rect">
            <a:avLst/>
          </a:prstGeom>
          <a:noFill/>
          <a:ln w="12700">
            <a:noFill/>
            <a:miter lim="800000"/>
            <a:headEnd/>
            <a:tailEnd/>
          </a:ln>
          <a:effectLst/>
        </p:spPr>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defTabSz="831724">
              <a:spcBef>
                <a:spcPct val="0"/>
              </a:spcBef>
              <a:buFontTx/>
              <a:buNone/>
              <a:defRPr/>
            </a:pPr>
            <a:r>
              <a:rPr lang="en-US" sz="1800" dirty="0">
                <a:solidFill>
                  <a:srgbClr val="002060"/>
                </a:solidFill>
                <a:latin typeface="Arial" charset="0"/>
              </a:rPr>
              <a:t>SCALAR</a:t>
            </a:r>
          </a:p>
          <a:p>
            <a:pPr algn="ctr" defTabSz="831724">
              <a:spcBef>
                <a:spcPct val="0"/>
              </a:spcBef>
              <a:buFontTx/>
              <a:buNone/>
              <a:defRPr/>
            </a:pPr>
            <a:r>
              <a:rPr lang="en-US" sz="1800" dirty="0">
                <a:solidFill>
                  <a:srgbClr val="002060"/>
                </a:solidFill>
                <a:latin typeface="Arial" charset="0"/>
              </a:rPr>
              <a:t>(1 operation)</a:t>
            </a:r>
          </a:p>
        </p:txBody>
      </p:sp>
      <p:sp>
        <p:nvSpPr>
          <p:cNvPr id="17" name="Rectangle 16"/>
          <p:cNvSpPr>
            <a:spLocks noChangeArrowheads="1"/>
          </p:cNvSpPr>
          <p:nvPr/>
        </p:nvSpPr>
        <p:spPr bwMode="auto">
          <a:xfrm>
            <a:off x="3712018" y="4335462"/>
            <a:ext cx="2125219" cy="2398280"/>
          </a:xfrm>
          <a:prstGeom prst="rect">
            <a:avLst/>
          </a:prstGeom>
          <a:noFill/>
          <a:ln w="25400">
            <a:solidFill>
              <a:srgbClr val="00206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nvGrpSpPr>
          <p:cNvPr id="21" name="Group 20"/>
          <p:cNvGrpSpPr>
            <a:grpSpLocks/>
          </p:cNvGrpSpPr>
          <p:nvPr/>
        </p:nvGrpSpPr>
        <p:grpSpPr bwMode="auto">
          <a:xfrm>
            <a:off x="4558158" y="4962919"/>
            <a:ext cx="759800" cy="1050409"/>
            <a:chOff x="3383" y="2364"/>
            <a:chExt cx="616" cy="904"/>
          </a:xfrm>
        </p:grpSpPr>
        <p:sp>
          <p:nvSpPr>
            <p:cNvPr id="83" name="Oval 82"/>
            <p:cNvSpPr>
              <a:spLocks noChangeArrowheads="1"/>
            </p:cNvSpPr>
            <p:nvPr/>
          </p:nvSpPr>
          <p:spPr bwMode="auto">
            <a:xfrm>
              <a:off x="3623" y="2748"/>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4" name="Rectangle 83"/>
            <p:cNvSpPr>
              <a:spLocks noChangeArrowheads="1"/>
            </p:cNvSpPr>
            <p:nvPr/>
          </p:nvSpPr>
          <p:spPr bwMode="auto">
            <a:xfrm>
              <a:off x="3383" y="2364"/>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5" name="Rectangle 84"/>
            <p:cNvSpPr>
              <a:spLocks noChangeArrowheads="1"/>
            </p:cNvSpPr>
            <p:nvPr/>
          </p:nvSpPr>
          <p:spPr bwMode="auto">
            <a:xfrm>
              <a:off x="3767" y="2364"/>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6" name="Rectangle 85"/>
            <p:cNvSpPr>
              <a:spLocks noChangeArrowheads="1"/>
            </p:cNvSpPr>
            <p:nvPr/>
          </p:nvSpPr>
          <p:spPr bwMode="auto">
            <a:xfrm>
              <a:off x="3575" y="3036"/>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7" name="Line 27"/>
            <p:cNvSpPr>
              <a:spLocks noChangeShapeType="1"/>
            </p:cNvSpPr>
            <p:nvPr/>
          </p:nvSpPr>
          <p:spPr bwMode="auto">
            <a:xfrm>
              <a:off x="3547" y="2601"/>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8" name="Line 28"/>
            <p:cNvSpPr>
              <a:spLocks noChangeShapeType="1"/>
            </p:cNvSpPr>
            <p:nvPr/>
          </p:nvSpPr>
          <p:spPr bwMode="auto">
            <a:xfrm flipH="1">
              <a:off x="3744" y="2601"/>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9" name="Line 29"/>
            <p:cNvSpPr>
              <a:spLocks noChangeShapeType="1"/>
            </p:cNvSpPr>
            <p:nvPr/>
          </p:nvSpPr>
          <p:spPr bwMode="auto">
            <a:xfrm>
              <a:off x="3691" y="2889"/>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grpSp>
        <p:nvGrpSpPr>
          <p:cNvPr id="22" name="Group 21"/>
          <p:cNvGrpSpPr>
            <a:grpSpLocks/>
          </p:cNvGrpSpPr>
          <p:nvPr/>
        </p:nvGrpSpPr>
        <p:grpSpPr bwMode="auto">
          <a:xfrm>
            <a:off x="4527322" y="4991968"/>
            <a:ext cx="759800" cy="1050409"/>
            <a:chOff x="3358" y="2389"/>
            <a:chExt cx="616" cy="904"/>
          </a:xfrm>
        </p:grpSpPr>
        <p:sp>
          <p:nvSpPr>
            <p:cNvPr id="76" name="Oval 75"/>
            <p:cNvSpPr>
              <a:spLocks noChangeArrowheads="1"/>
            </p:cNvSpPr>
            <p:nvPr/>
          </p:nvSpPr>
          <p:spPr bwMode="auto">
            <a:xfrm>
              <a:off x="3598" y="2773"/>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7" name="Rectangle 76"/>
            <p:cNvSpPr>
              <a:spLocks noChangeArrowheads="1"/>
            </p:cNvSpPr>
            <p:nvPr/>
          </p:nvSpPr>
          <p:spPr bwMode="auto">
            <a:xfrm>
              <a:off x="3358" y="238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8" name="Rectangle 77"/>
            <p:cNvSpPr>
              <a:spLocks noChangeArrowheads="1"/>
            </p:cNvSpPr>
            <p:nvPr/>
          </p:nvSpPr>
          <p:spPr bwMode="auto">
            <a:xfrm>
              <a:off x="3742" y="238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9" name="Rectangle 78"/>
            <p:cNvSpPr>
              <a:spLocks noChangeArrowheads="1"/>
            </p:cNvSpPr>
            <p:nvPr/>
          </p:nvSpPr>
          <p:spPr bwMode="auto">
            <a:xfrm>
              <a:off x="3550" y="3061"/>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0" name="Line 35"/>
            <p:cNvSpPr>
              <a:spLocks noChangeShapeType="1"/>
            </p:cNvSpPr>
            <p:nvPr/>
          </p:nvSpPr>
          <p:spPr bwMode="auto">
            <a:xfrm>
              <a:off x="3522" y="2626"/>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1" name="Line 36"/>
            <p:cNvSpPr>
              <a:spLocks noChangeShapeType="1"/>
            </p:cNvSpPr>
            <p:nvPr/>
          </p:nvSpPr>
          <p:spPr bwMode="auto">
            <a:xfrm flipH="1">
              <a:off x="3719" y="2626"/>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82" name="Line 37"/>
            <p:cNvSpPr>
              <a:spLocks noChangeShapeType="1"/>
            </p:cNvSpPr>
            <p:nvPr/>
          </p:nvSpPr>
          <p:spPr bwMode="auto">
            <a:xfrm>
              <a:off x="3666" y="2914"/>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grpSp>
        <p:nvGrpSpPr>
          <p:cNvPr id="23" name="Group 22"/>
          <p:cNvGrpSpPr>
            <a:grpSpLocks/>
          </p:cNvGrpSpPr>
          <p:nvPr/>
        </p:nvGrpSpPr>
        <p:grpSpPr bwMode="auto">
          <a:xfrm>
            <a:off x="4484152" y="5021017"/>
            <a:ext cx="759800" cy="1050409"/>
            <a:chOff x="3323" y="2414"/>
            <a:chExt cx="616" cy="904"/>
          </a:xfrm>
        </p:grpSpPr>
        <p:sp>
          <p:nvSpPr>
            <p:cNvPr id="69" name="Oval 68"/>
            <p:cNvSpPr>
              <a:spLocks noChangeArrowheads="1"/>
            </p:cNvSpPr>
            <p:nvPr/>
          </p:nvSpPr>
          <p:spPr bwMode="auto">
            <a:xfrm>
              <a:off x="3563" y="2798"/>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0" name="Rectangle 69"/>
            <p:cNvSpPr>
              <a:spLocks noChangeArrowheads="1"/>
            </p:cNvSpPr>
            <p:nvPr/>
          </p:nvSpPr>
          <p:spPr bwMode="auto">
            <a:xfrm>
              <a:off x="3323" y="2414"/>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1" name="Rectangle 70"/>
            <p:cNvSpPr>
              <a:spLocks noChangeArrowheads="1"/>
            </p:cNvSpPr>
            <p:nvPr/>
          </p:nvSpPr>
          <p:spPr bwMode="auto">
            <a:xfrm>
              <a:off x="3707" y="2414"/>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2" name="Rectangle 71"/>
            <p:cNvSpPr>
              <a:spLocks noChangeArrowheads="1"/>
            </p:cNvSpPr>
            <p:nvPr/>
          </p:nvSpPr>
          <p:spPr bwMode="auto">
            <a:xfrm>
              <a:off x="3515" y="3086"/>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3" name="Line 43"/>
            <p:cNvSpPr>
              <a:spLocks noChangeShapeType="1"/>
            </p:cNvSpPr>
            <p:nvPr/>
          </p:nvSpPr>
          <p:spPr bwMode="auto">
            <a:xfrm>
              <a:off x="3487" y="2651"/>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4" name="Line 44"/>
            <p:cNvSpPr>
              <a:spLocks noChangeShapeType="1"/>
            </p:cNvSpPr>
            <p:nvPr/>
          </p:nvSpPr>
          <p:spPr bwMode="auto">
            <a:xfrm flipH="1">
              <a:off x="3684" y="2651"/>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75" name="Line 45"/>
            <p:cNvSpPr>
              <a:spLocks noChangeShapeType="1"/>
            </p:cNvSpPr>
            <p:nvPr/>
          </p:nvSpPr>
          <p:spPr bwMode="auto">
            <a:xfrm>
              <a:off x="3631" y="2939"/>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grpSp>
        <p:nvGrpSpPr>
          <p:cNvPr id="24" name="Group 23"/>
          <p:cNvGrpSpPr>
            <a:grpSpLocks/>
          </p:cNvGrpSpPr>
          <p:nvPr/>
        </p:nvGrpSpPr>
        <p:grpSpPr bwMode="auto">
          <a:xfrm>
            <a:off x="4447148" y="5061685"/>
            <a:ext cx="759800" cy="1050409"/>
            <a:chOff x="3293" y="2449"/>
            <a:chExt cx="616" cy="904"/>
          </a:xfrm>
        </p:grpSpPr>
        <p:sp>
          <p:nvSpPr>
            <p:cNvPr id="62" name="Oval 61"/>
            <p:cNvSpPr>
              <a:spLocks noChangeArrowheads="1"/>
            </p:cNvSpPr>
            <p:nvPr/>
          </p:nvSpPr>
          <p:spPr bwMode="auto">
            <a:xfrm>
              <a:off x="3533" y="2833"/>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3" name="Rectangle 62"/>
            <p:cNvSpPr>
              <a:spLocks noChangeArrowheads="1"/>
            </p:cNvSpPr>
            <p:nvPr/>
          </p:nvSpPr>
          <p:spPr bwMode="auto">
            <a:xfrm>
              <a:off x="3293" y="244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4" name="Rectangle 63"/>
            <p:cNvSpPr>
              <a:spLocks noChangeArrowheads="1"/>
            </p:cNvSpPr>
            <p:nvPr/>
          </p:nvSpPr>
          <p:spPr bwMode="auto">
            <a:xfrm>
              <a:off x="3677" y="244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5" name="Rectangle 64"/>
            <p:cNvSpPr>
              <a:spLocks noChangeArrowheads="1"/>
            </p:cNvSpPr>
            <p:nvPr/>
          </p:nvSpPr>
          <p:spPr bwMode="auto">
            <a:xfrm>
              <a:off x="3485" y="3121"/>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6" name="Line 51"/>
            <p:cNvSpPr>
              <a:spLocks noChangeShapeType="1"/>
            </p:cNvSpPr>
            <p:nvPr/>
          </p:nvSpPr>
          <p:spPr bwMode="auto">
            <a:xfrm>
              <a:off x="3457" y="2686"/>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7" name="Line 52"/>
            <p:cNvSpPr>
              <a:spLocks noChangeShapeType="1"/>
            </p:cNvSpPr>
            <p:nvPr/>
          </p:nvSpPr>
          <p:spPr bwMode="auto">
            <a:xfrm flipH="1">
              <a:off x="3654" y="2686"/>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8" name="Line 53"/>
            <p:cNvSpPr>
              <a:spLocks noChangeShapeType="1"/>
            </p:cNvSpPr>
            <p:nvPr/>
          </p:nvSpPr>
          <p:spPr bwMode="auto">
            <a:xfrm>
              <a:off x="3601" y="2974"/>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grpSp>
        <p:nvGrpSpPr>
          <p:cNvPr id="25" name="Group 24"/>
          <p:cNvGrpSpPr>
            <a:grpSpLocks/>
          </p:cNvGrpSpPr>
          <p:nvPr/>
        </p:nvGrpSpPr>
        <p:grpSpPr bwMode="auto">
          <a:xfrm>
            <a:off x="4416312" y="5096544"/>
            <a:ext cx="759800" cy="1050409"/>
            <a:chOff x="3268" y="2479"/>
            <a:chExt cx="616" cy="904"/>
          </a:xfrm>
        </p:grpSpPr>
        <p:sp>
          <p:nvSpPr>
            <p:cNvPr id="55" name="Oval 54"/>
            <p:cNvSpPr>
              <a:spLocks noChangeArrowheads="1"/>
            </p:cNvSpPr>
            <p:nvPr/>
          </p:nvSpPr>
          <p:spPr bwMode="auto">
            <a:xfrm>
              <a:off x="3508" y="2863"/>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6" name="Rectangle 55"/>
            <p:cNvSpPr>
              <a:spLocks noChangeArrowheads="1"/>
            </p:cNvSpPr>
            <p:nvPr/>
          </p:nvSpPr>
          <p:spPr bwMode="auto">
            <a:xfrm>
              <a:off x="3268" y="247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7" name="Rectangle 56"/>
            <p:cNvSpPr>
              <a:spLocks noChangeArrowheads="1"/>
            </p:cNvSpPr>
            <p:nvPr/>
          </p:nvSpPr>
          <p:spPr bwMode="auto">
            <a:xfrm>
              <a:off x="3652" y="247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8" name="Rectangle 57"/>
            <p:cNvSpPr>
              <a:spLocks noChangeArrowheads="1"/>
            </p:cNvSpPr>
            <p:nvPr/>
          </p:nvSpPr>
          <p:spPr bwMode="auto">
            <a:xfrm>
              <a:off x="3460" y="3151"/>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9" name="Line 59"/>
            <p:cNvSpPr>
              <a:spLocks noChangeShapeType="1"/>
            </p:cNvSpPr>
            <p:nvPr/>
          </p:nvSpPr>
          <p:spPr bwMode="auto">
            <a:xfrm>
              <a:off x="3432" y="2716"/>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0" name="Line 60"/>
            <p:cNvSpPr>
              <a:spLocks noChangeShapeType="1"/>
            </p:cNvSpPr>
            <p:nvPr/>
          </p:nvSpPr>
          <p:spPr bwMode="auto">
            <a:xfrm flipH="1">
              <a:off x="3629" y="2716"/>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61" name="Line 61"/>
            <p:cNvSpPr>
              <a:spLocks noChangeShapeType="1"/>
            </p:cNvSpPr>
            <p:nvPr/>
          </p:nvSpPr>
          <p:spPr bwMode="auto">
            <a:xfrm>
              <a:off x="3576" y="3004"/>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grpSp>
        <p:nvGrpSpPr>
          <p:cNvPr id="26" name="Group 25"/>
          <p:cNvGrpSpPr>
            <a:grpSpLocks/>
          </p:cNvGrpSpPr>
          <p:nvPr/>
        </p:nvGrpSpPr>
        <p:grpSpPr bwMode="auto">
          <a:xfrm>
            <a:off x="4373142" y="5131403"/>
            <a:ext cx="759800" cy="1050409"/>
            <a:chOff x="3233" y="2509"/>
            <a:chExt cx="616" cy="904"/>
          </a:xfrm>
        </p:grpSpPr>
        <p:sp>
          <p:nvSpPr>
            <p:cNvPr id="48" name="Oval 47"/>
            <p:cNvSpPr>
              <a:spLocks noChangeArrowheads="1"/>
            </p:cNvSpPr>
            <p:nvPr/>
          </p:nvSpPr>
          <p:spPr bwMode="auto">
            <a:xfrm>
              <a:off x="3473" y="2893"/>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9" name="Rectangle 48"/>
            <p:cNvSpPr>
              <a:spLocks noChangeArrowheads="1"/>
            </p:cNvSpPr>
            <p:nvPr/>
          </p:nvSpPr>
          <p:spPr bwMode="auto">
            <a:xfrm>
              <a:off x="3233" y="250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0" name="Rectangle 49"/>
            <p:cNvSpPr>
              <a:spLocks noChangeArrowheads="1"/>
            </p:cNvSpPr>
            <p:nvPr/>
          </p:nvSpPr>
          <p:spPr bwMode="auto">
            <a:xfrm>
              <a:off x="3617" y="2509"/>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1" name="Rectangle 50"/>
            <p:cNvSpPr>
              <a:spLocks noChangeArrowheads="1"/>
            </p:cNvSpPr>
            <p:nvPr/>
          </p:nvSpPr>
          <p:spPr bwMode="auto">
            <a:xfrm>
              <a:off x="3425" y="3181"/>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2" name="Line 67"/>
            <p:cNvSpPr>
              <a:spLocks noChangeShapeType="1"/>
            </p:cNvSpPr>
            <p:nvPr/>
          </p:nvSpPr>
          <p:spPr bwMode="auto">
            <a:xfrm>
              <a:off x="3397" y="2746"/>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3" name="Line 68"/>
            <p:cNvSpPr>
              <a:spLocks noChangeShapeType="1"/>
            </p:cNvSpPr>
            <p:nvPr/>
          </p:nvSpPr>
          <p:spPr bwMode="auto">
            <a:xfrm flipH="1">
              <a:off x="3594" y="2746"/>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54" name="Line 69"/>
            <p:cNvSpPr>
              <a:spLocks noChangeShapeType="1"/>
            </p:cNvSpPr>
            <p:nvPr/>
          </p:nvSpPr>
          <p:spPr bwMode="auto">
            <a:xfrm>
              <a:off x="3541" y="3034"/>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grpSp>
        <p:nvGrpSpPr>
          <p:cNvPr id="27" name="Group 26"/>
          <p:cNvGrpSpPr>
            <a:grpSpLocks/>
          </p:cNvGrpSpPr>
          <p:nvPr/>
        </p:nvGrpSpPr>
        <p:grpSpPr bwMode="auto">
          <a:xfrm>
            <a:off x="4329972" y="5172071"/>
            <a:ext cx="759800" cy="1050409"/>
            <a:chOff x="3198" y="2544"/>
            <a:chExt cx="616" cy="904"/>
          </a:xfrm>
        </p:grpSpPr>
        <p:sp>
          <p:nvSpPr>
            <p:cNvPr id="41" name="Oval 40"/>
            <p:cNvSpPr>
              <a:spLocks noChangeArrowheads="1"/>
            </p:cNvSpPr>
            <p:nvPr/>
          </p:nvSpPr>
          <p:spPr bwMode="auto">
            <a:xfrm>
              <a:off x="3438" y="2928"/>
              <a:ext cx="136" cy="13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2" name="Rectangle 41"/>
            <p:cNvSpPr>
              <a:spLocks noChangeArrowheads="1"/>
            </p:cNvSpPr>
            <p:nvPr/>
          </p:nvSpPr>
          <p:spPr bwMode="auto">
            <a:xfrm>
              <a:off x="3198" y="2544"/>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3" name="Rectangle 42"/>
            <p:cNvSpPr>
              <a:spLocks noChangeArrowheads="1"/>
            </p:cNvSpPr>
            <p:nvPr/>
          </p:nvSpPr>
          <p:spPr bwMode="auto">
            <a:xfrm>
              <a:off x="3582" y="2544"/>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4" name="Rectangle 43"/>
            <p:cNvSpPr>
              <a:spLocks noChangeArrowheads="1"/>
            </p:cNvSpPr>
            <p:nvPr/>
          </p:nvSpPr>
          <p:spPr bwMode="auto">
            <a:xfrm>
              <a:off x="3390" y="3216"/>
              <a:ext cx="232" cy="2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5" name="Line 75"/>
            <p:cNvSpPr>
              <a:spLocks noChangeShapeType="1"/>
            </p:cNvSpPr>
            <p:nvPr/>
          </p:nvSpPr>
          <p:spPr bwMode="auto">
            <a:xfrm>
              <a:off x="3362" y="2781"/>
              <a:ext cx="10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6" name="Line 76"/>
            <p:cNvSpPr>
              <a:spLocks noChangeShapeType="1"/>
            </p:cNvSpPr>
            <p:nvPr/>
          </p:nvSpPr>
          <p:spPr bwMode="auto">
            <a:xfrm flipH="1">
              <a:off x="3559" y="2781"/>
              <a:ext cx="89"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7" name="Line 77"/>
            <p:cNvSpPr>
              <a:spLocks noChangeShapeType="1"/>
            </p:cNvSpPr>
            <p:nvPr/>
          </p:nvSpPr>
          <p:spPr bwMode="auto">
            <a:xfrm>
              <a:off x="3506" y="3069"/>
              <a:ext cx="0" cy="14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grpSp>
      <p:sp>
        <p:nvSpPr>
          <p:cNvPr id="28" name="Oval 27"/>
          <p:cNvSpPr>
            <a:spLocks noChangeArrowheads="1"/>
          </p:cNvSpPr>
          <p:nvPr/>
        </p:nvSpPr>
        <p:spPr bwMode="auto">
          <a:xfrm>
            <a:off x="4577893" y="5664741"/>
            <a:ext cx="167748" cy="15802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29" name="Rectangle 28"/>
          <p:cNvSpPr>
            <a:spLocks noChangeArrowheads="1"/>
          </p:cNvSpPr>
          <p:nvPr/>
        </p:nvSpPr>
        <p:spPr bwMode="auto">
          <a:xfrm>
            <a:off x="4281867" y="5218550"/>
            <a:ext cx="286158" cy="26957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30" name="Rectangle 29"/>
          <p:cNvSpPr>
            <a:spLocks noChangeArrowheads="1"/>
          </p:cNvSpPr>
          <p:nvPr/>
        </p:nvSpPr>
        <p:spPr bwMode="auto">
          <a:xfrm>
            <a:off x="4755509" y="5218550"/>
            <a:ext cx="286158" cy="26957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31" name="Rectangle 30"/>
          <p:cNvSpPr>
            <a:spLocks noChangeArrowheads="1"/>
          </p:cNvSpPr>
          <p:nvPr/>
        </p:nvSpPr>
        <p:spPr bwMode="auto">
          <a:xfrm>
            <a:off x="4518688" y="5999385"/>
            <a:ext cx="286158" cy="26957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32" name="Rectangle 31"/>
          <p:cNvSpPr>
            <a:spLocks noChangeArrowheads="1"/>
          </p:cNvSpPr>
          <p:nvPr/>
        </p:nvSpPr>
        <p:spPr bwMode="auto">
          <a:xfrm>
            <a:off x="4247331" y="5182529"/>
            <a:ext cx="393468" cy="3439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dirty="0">
                <a:solidFill>
                  <a:srgbClr val="002060"/>
                </a:solidFill>
                <a:latin typeface="Arial" charset="0"/>
              </a:rPr>
              <a:t>v1</a:t>
            </a:r>
          </a:p>
        </p:txBody>
      </p:sp>
      <p:sp>
        <p:nvSpPr>
          <p:cNvPr id="33" name="Rectangle 32"/>
          <p:cNvSpPr>
            <a:spLocks noChangeArrowheads="1"/>
          </p:cNvSpPr>
          <p:nvPr/>
        </p:nvSpPr>
        <p:spPr bwMode="auto">
          <a:xfrm>
            <a:off x="4708638" y="5180205"/>
            <a:ext cx="393468" cy="3439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a:solidFill>
                  <a:srgbClr val="002060"/>
                </a:solidFill>
                <a:latin typeface="Arial" charset="0"/>
              </a:rPr>
              <a:t>v2</a:t>
            </a:r>
          </a:p>
        </p:txBody>
      </p:sp>
      <p:sp>
        <p:nvSpPr>
          <p:cNvPr id="34" name="Rectangle 33"/>
          <p:cNvSpPr>
            <a:spLocks noChangeArrowheads="1"/>
          </p:cNvSpPr>
          <p:nvPr/>
        </p:nvSpPr>
        <p:spPr bwMode="auto">
          <a:xfrm>
            <a:off x="4471817" y="5963364"/>
            <a:ext cx="393468" cy="3439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a:solidFill>
                  <a:srgbClr val="002060"/>
                </a:solidFill>
                <a:latin typeface="Arial" charset="0"/>
              </a:rPr>
              <a:t>v3</a:t>
            </a:r>
          </a:p>
        </p:txBody>
      </p:sp>
      <p:sp>
        <p:nvSpPr>
          <p:cNvPr id="35" name="Line 85"/>
          <p:cNvSpPr>
            <a:spLocks noChangeShapeType="1"/>
          </p:cNvSpPr>
          <p:nvPr/>
        </p:nvSpPr>
        <p:spPr bwMode="auto">
          <a:xfrm>
            <a:off x="4484152" y="5493933"/>
            <a:ext cx="134445" cy="16616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36" name="Line 86"/>
          <p:cNvSpPr>
            <a:spLocks noChangeShapeType="1"/>
          </p:cNvSpPr>
          <p:nvPr/>
        </p:nvSpPr>
        <p:spPr bwMode="auto">
          <a:xfrm flipH="1">
            <a:off x="4727140" y="5493933"/>
            <a:ext cx="109776" cy="16616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37" name="Line 87"/>
          <p:cNvSpPr>
            <a:spLocks noChangeShapeType="1"/>
          </p:cNvSpPr>
          <p:nvPr/>
        </p:nvSpPr>
        <p:spPr bwMode="auto">
          <a:xfrm>
            <a:off x="4661767" y="5828577"/>
            <a:ext cx="0" cy="16616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38" name="Rectangle 37"/>
          <p:cNvSpPr>
            <a:spLocks noChangeArrowheads="1"/>
          </p:cNvSpPr>
          <p:nvPr/>
        </p:nvSpPr>
        <p:spPr bwMode="auto">
          <a:xfrm>
            <a:off x="4521155" y="5585728"/>
            <a:ext cx="271357" cy="343939"/>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800" dirty="0">
                <a:solidFill>
                  <a:srgbClr val="002060"/>
                </a:solidFill>
                <a:latin typeface="Arial" charset="0"/>
              </a:rPr>
              <a:t>+</a:t>
            </a:r>
          </a:p>
        </p:txBody>
      </p:sp>
      <p:sp>
        <p:nvSpPr>
          <p:cNvPr id="39" name="Line 89"/>
          <p:cNvSpPr>
            <a:spLocks noChangeShapeType="1"/>
          </p:cNvSpPr>
          <p:nvPr/>
        </p:nvSpPr>
        <p:spPr bwMode="auto">
          <a:xfrm flipH="1">
            <a:off x="4865285" y="6059806"/>
            <a:ext cx="272591" cy="248659"/>
          </a:xfrm>
          <a:prstGeom prst="line">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defRPr/>
            </a:pPr>
            <a:endParaRPr lang="en-US" sz="1800">
              <a:solidFill>
                <a:srgbClr val="002060"/>
              </a:solidFill>
            </a:endParaRPr>
          </a:p>
        </p:txBody>
      </p:sp>
      <p:sp>
        <p:nvSpPr>
          <p:cNvPr id="40" name="Rectangle 39"/>
          <p:cNvSpPr>
            <a:spLocks noChangeArrowheads="1"/>
          </p:cNvSpPr>
          <p:nvPr/>
        </p:nvSpPr>
        <p:spPr bwMode="auto">
          <a:xfrm>
            <a:off x="5016998" y="6087693"/>
            <a:ext cx="667292" cy="413657"/>
          </a:xfrm>
          <a:prstGeom prst="rect">
            <a:avLst/>
          </a:prstGeom>
          <a:noFill/>
          <a:ln w="12700">
            <a:noFill/>
            <a:miter lim="800000"/>
            <a:headEnd/>
            <a:tailEnd/>
          </a:ln>
          <a:effectLst/>
        </p:spPr>
        <p:txBody>
          <a:bodyPr wrap="squar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125" dirty="0">
                <a:solidFill>
                  <a:srgbClr val="002060"/>
                </a:solidFill>
                <a:latin typeface="Arial" charset="0"/>
              </a:rPr>
              <a:t>vector</a:t>
            </a:r>
          </a:p>
          <a:p>
            <a:pPr defTabSz="831724">
              <a:spcBef>
                <a:spcPct val="0"/>
              </a:spcBef>
              <a:buFontTx/>
              <a:buNone/>
              <a:defRPr/>
            </a:pPr>
            <a:r>
              <a:rPr lang="en-US" sz="1125" dirty="0">
                <a:solidFill>
                  <a:srgbClr val="002060"/>
                </a:solidFill>
                <a:latin typeface="Arial" charset="0"/>
              </a:rPr>
              <a:t>length</a:t>
            </a:r>
          </a:p>
        </p:txBody>
      </p:sp>
      <p:sp>
        <p:nvSpPr>
          <p:cNvPr id="19" name="Rectangle 18"/>
          <p:cNvSpPr>
            <a:spLocks noChangeArrowheads="1"/>
          </p:cNvSpPr>
          <p:nvPr/>
        </p:nvSpPr>
        <p:spPr bwMode="auto">
          <a:xfrm>
            <a:off x="3819327" y="6454872"/>
            <a:ext cx="2036616" cy="321243"/>
          </a:xfrm>
          <a:prstGeom prst="rect">
            <a:avLst/>
          </a:prstGeom>
          <a:noFill/>
          <a:ln w="12700">
            <a:noFill/>
            <a:miter lim="800000"/>
            <a:headEnd/>
            <a:tailEnd/>
          </a:ln>
          <a:effectLst/>
        </p:spPr>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831724">
              <a:spcBef>
                <a:spcPct val="0"/>
              </a:spcBef>
              <a:buFontTx/>
              <a:buNone/>
              <a:defRPr/>
            </a:pPr>
            <a:r>
              <a:rPr lang="en-US" sz="1650" dirty="0" err="1">
                <a:solidFill>
                  <a:srgbClr val="002060"/>
                </a:solidFill>
                <a:latin typeface="Courier New" pitchFamily="49" charset="0"/>
              </a:rPr>
              <a:t>vadd</a:t>
            </a:r>
            <a:r>
              <a:rPr lang="en-US" sz="1650" dirty="0">
                <a:solidFill>
                  <a:srgbClr val="002060"/>
                </a:solidFill>
                <a:latin typeface="Courier New" pitchFamily="49" charset="0"/>
              </a:rPr>
              <a:t> v3, v1, v2</a:t>
            </a:r>
          </a:p>
        </p:txBody>
      </p:sp>
      <p:sp>
        <p:nvSpPr>
          <p:cNvPr id="20" name="Rectangle 19"/>
          <p:cNvSpPr>
            <a:spLocks noChangeArrowheads="1"/>
          </p:cNvSpPr>
          <p:nvPr/>
        </p:nvSpPr>
        <p:spPr bwMode="auto">
          <a:xfrm>
            <a:off x="3902248" y="4391236"/>
            <a:ext cx="1701588" cy="621325"/>
          </a:xfrm>
          <a:prstGeom prst="rect">
            <a:avLst/>
          </a:prstGeom>
          <a:noFill/>
          <a:ln w="12700">
            <a:noFill/>
            <a:miter lim="800000"/>
            <a:headEnd/>
            <a:tailEnd/>
          </a:ln>
          <a:effectLst/>
        </p:spPr>
        <p:txBody>
          <a:bodyPr wrap="none" lIns="67866" tIns="33338" rIns="67866" bIns="33338">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defTabSz="831724">
              <a:spcBef>
                <a:spcPct val="0"/>
              </a:spcBef>
              <a:buFontTx/>
              <a:buNone/>
              <a:defRPr/>
            </a:pPr>
            <a:r>
              <a:rPr lang="en-US" sz="1800" dirty="0">
                <a:solidFill>
                  <a:srgbClr val="002060"/>
                </a:solidFill>
                <a:latin typeface="Arial" charset="0"/>
              </a:rPr>
              <a:t>VECTOR</a:t>
            </a:r>
          </a:p>
          <a:p>
            <a:pPr algn="ctr" defTabSz="831724">
              <a:spcBef>
                <a:spcPct val="0"/>
              </a:spcBef>
              <a:buFontTx/>
              <a:buNone/>
              <a:defRPr/>
            </a:pPr>
            <a:r>
              <a:rPr lang="en-US" sz="1800" dirty="0">
                <a:solidFill>
                  <a:srgbClr val="002060"/>
                </a:solidFill>
                <a:latin typeface="Arial" charset="0"/>
              </a:rPr>
              <a:t>(N operations)</a:t>
            </a:r>
          </a:p>
        </p:txBody>
      </p:sp>
    </p:spTree>
    <p:extLst>
      <p:ext uri="{BB962C8B-B14F-4D97-AF65-F5344CB8AC3E}">
        <p14:creationId xmlns:p14="http://schemas.microsoft.com/office/powerpoint/2010/main" val="3700571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a:t>
            </a:r>
            <a:r>
              <a:rPr lang="en-US" dirty="0" err="1" smtClean="0"/>
              <a:t>Vectorization</a:t>
            </a:r>
            <a:endParaRPr lang="en-US" dirty="0"/>
          </a:p>
        </p:txBody>
      </p:sp>
      <p:sp>
        <p:nvSpPr>
          <p:cNvPr id="7" name="TextBox 6"/>
          <p:cNvSpPr txBox="1"/>
          <p:nvPr/>
        </p:nvSpPr>
        <p:spPr>
          <a:xfrm>
            <a:off x="510569" y="1172451"/>
            <a:ext cx="1078997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rgbClr val="008000"/>
                </a:solidFill>
                <a:highlight>
                  <a:srgbClr val="FFFFFF"/>
                </a:highlight>
                <a:latin typeface="Consolas" panose="020B0609020204030204" pitchFamily="49" charset="0"/>
              </a:rPr>
              <a:t>// STL – pointers everywhere; not even a loop counter variable</a:t>
            </a:r>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transform1(</a:t>
            </a:r>
            <a:r>
              <a:rPr lang="en-US" sz="1600" dirty="0" err="1">
                <a:solidFill>
                  <a:srgbClr val="0000FF"/>
                </a:solidFill>
                <a:highlight>
                  <a:srgbClr val="FFFFFF"/>
                </a:highlight>
                <a:latin typeface="Consolas" panose="020B0609020204030204" pitchFamily="49" charset="0"/>
              </a:rPr>
              <a:t>const</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 first1, </a:t>
            </a:r>
            <a:r>
              <a:rPr lang="en-US" sz="1600" dirty="0" err="1">
                <a:solidFill>
                  <a:srgbClr val="0000FF"/>
                </a:solidFill>
                <a:highlight>
                  <a:srgbClr val="FFFFFF"/>
                </a:highlight>
                <a:latin typeface="Consolas" panose="020B0609020204030204" pitchFamily="49" charset="0"/>
              </a:rPr>
              <a:t>const</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 last1, </a:t>
            </a:r>
            <a:r>
              <a:rPr lang="en-US" sz="1600" dirty="0" err="1">
                <a:solidFill>
                  <a:srgbClr val="0000FF"/>
                </a:solidFill>
                <a:highlight>
                  <a:srgbClr val="FFFFFF"/>
                </a:highlight>
                <a:latin typeface="Consolas" panose="020B0609020204030204" pitchFamily="49" charset="0"/>
              </a:rPr>
              <a:t>const</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 first2,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 result) {</a:t>
            </a:r>
          </a:p>
          <a:p>
            <a:r>
              <a:rPr lang="en-US" sz="1600" dirty="0" smtClean="0">
                <a:solidFill>
                  <a:srgbClr val="0000FF"/>
                </a:solidFill>
                <a:highlight>
                  <a:srgbClr val="FFFFFF"/>
                </a:highlight>
                <a:latin typeface="Consolas" panose="020B0609020204030204" pitchFamily="49" charset="0"/>
              </a:rPr>
              <a:t>    while</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(first1 != last1) </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8000"/>
                </a:solidFill>
                <a:highlight>
                  <a:srgbClr val="FFFFFF"/>
                </a:highlight>
                <a:latin typeface="Consolas" panose="020B0609020204030204" pitchFamily="49" charset="0"/>
              </a:rPr>
              <a:t>//</a:t>
            </a:r>
            <a:r>
              <a:rPr lang="en-US" sz="1600" dirty="0">
                <a:solidFill>
                  <a:srgbClr val="008000"/>
                </a:solidFill>
                <a:highlight>
                  <a:srgbClr val="FFFFFF"/>
                </a:highlight>
                <a:latin typeface="Consolas" panose="020B0609020204030204" pitchFamily="49" charset="0"/>
              </a:rPr>
              <a:t>converted to integer</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result++ = *first1++ + *first2++; </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8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make these array references</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p:txBody>
      </p:sp>
      <p:sp>
        <p:nvSpPr>
          <p:cNvPr id="8" name="TextBox 7"/>
          <p:cNvSpPr txBox="1"/>
          <p:nvPr/>
        </p:nvSpPr>
        <p:spPr>
          <a:xfrm>
            <a:off x="510569" y="2926465"/>
            <a:ext cx="9060467"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rgbClr val="008000"/>
                </a:solidFill>
                <a:highlight>
                  <a:srgbClr val="FFFFFF"/>
                </a:highlight>
                <a:latin typeface="Consolas" panose="020B0609020204030204" pitchFamily="49" charset="0"/>
              </a:rPr>
              <a:t>// DirectX – no loops here! </a:t>
            </a:r>
            <a:r>
              <a:rPr lang="en-US" sz="1600" dirty="0" err="1">
                <a:solidFill>
                  <a:srgbClr val="008000"/>
                </a:solidFill>
                <a:highlight>
                  <a:srgbClr val="FFFFFF"/>
                </a:highlight>
                <a:latin typeface="Consolas" panose="020B0609020204030204" pitchFamily="49" charset="0"/>
              </a:rPr>
              <a:t>Vectorize</a:t>
            </a:r>
            <a:r>
              <a:rPr lang="en-US" sz="1600" dirty="0">
                <a:solidFill>
                  <a:srgbClr val="008000"/>
                </a:solidFill>
                <a:highlight>
                  <a:srgbClr val="FFFFFF"/>
                </a:highlight>
                <a:latin typeface="Consolas" panose="020B0609020204030204" pitchFamily="49" charset="0"/>
              </a:rPr>
              <a:t> operations on adjacent memory cells</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void</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four_vector_example</a:t>
            </a:r>
            <a:r>
              <a:rPr lang="en-US" sz="1600" dirty="0" smtClean="0">
                <a:solidFill>
                  <a:srgbClr val="000000"/>
                </a:solidFill>
                <a:highlight>
                  <a:srgbClr val="FFFFFF"/>
                </a:highlight>
                <a:latin typeface="Consolas" panose="020B0609020204030204" pitchFamily="49" charset="0"/>
              </a:rPr>
              <a:t>(XMVECTOR  V) {</a:t>
            </a:r>
          </a:p>
          <a:p>
            <a:r>
              <a:rPr lang="en-US" sz="1600" dirty="0" smtClean="0">
                <a:solidFill>
                  <a:srgbClr val="000000"/>
                </a:solidFill>
                <a:highlight>
                  <a:srgbClr val="FFFFFF"/>
                </a:highlight>
                <a:latin typeface="Consolas" panose="020B0609020204030204" pitchFamily="49" charset="0"/>
              </a:rPr>
              <a:t>    XMVECTOR Result;    </a:t>
            </a:r>
          </a:p>
          <a:p>
            <a:r>
              <a:rPr lang="en-US" sz="1600" dirty="0" smtClean="0">
                <a:solidFill>
                  <a:srgbClr val="000000"/>
                </a:solidFill>
                <a:highlight>
                  <a:srgbClr val="FFFFFF"/>
                </a:highlight>
                <a:latin typeface="Consolas" panose="020B0609020204030204" pitchFamily="49" charset="0"/>
              </a:rPr>
              <a:t>    Result.vector4_f32[0] = 1.f / V.vector4_f32[0];    </a:t>
            </a:r>
          </a:p>
          <a:p>
            <a:r>
              <a:rPr lang="en-US" sz="1600" dirty="0" smtClean="0">
                <a:solidFill>
                  <a:srgbClr val="000000"/>
                </a:solidFill>
                <a:highlight>
                  <a:srgbClr val="FFFFFF"/>
                </a:highlight>
                <a:latin typeface="Consolas" panose="020B0609020204030204" pitchFamily="49" charset="0"/>
              </a:rPr>
              <a:t>    Result.vector4_f32[1] = 1.f / V.vector4_f32[1];    </a:t>
            </a:r>
          </a:p>
          <a:p>
            <a:r>
              <a:rPr lang="en-US" sz="1600" dirty="0" smtClean="0">
                <a:solidFill>
                  <a:srgbClr val="000000"/>
                </a:solidFill>
                <a:highlight>
                  <a:srgbClr val="FFFFFF"/>
                </a:highlight>
                <a:latin typeface="Consolas" panose="020B0609020204030204" pitchFamily="49" charset="0"/>
              </a:rPr>
              <a:t>    Result.vector4_f32[2] = 1.f / V.vector4_f32[2];    </a:t>
            </a:r>
          </a:p>
          <a:p>
            <a:r>
              <a:rPr lang="en-US" sz="1600" dirty="0" smtClean="0">
                <a:solidFill>
                  <a:srgbClr val="000000"/>
                </a:solidFill>
                <a:highlight>
                  <a:srgbClr val="FFFFFF"/>
                </a:highlight>
                <a:latin typeface="Consolas" panose="020B0609020204030204" pitchFamily="49" charset="0"/>
              </a:rPr>
              <a:t>    Result.vector4_f32[3] = 1.f / V.vector4_f32[3];    </a:t>
            </a:r>
          </a:p>
          <a:p>
            <a:r>
              <a:rPr lang="en-US" sz="1600" dirty="0" smtClean="0">
                <a:solidFill>
                  <a:srgbClr val="0000FF"/>
                </a:solidFill>
                <a:highlight>
                  <a:srgbClr val="FFFFFF"/>
                </a:highlight>
                <a:latin typeface="Consolas" panose="020B0609020204030204" pitchFamily="49" charset="0"/>
              </a:rPr>
              <a:t>    return</a:t>
            </a:r>
            <a:r>
              <a:rPr lang="en-US" sz="1600" dirty="0" smtClean="0">
                <a:solidFill>
                  <a:srgbClr val="000000"/>
                </a:solidFill>
                <a:highlight>
                  <a:srgbClr val="FFFFFF"/>
                </a:highlight>
                <a:latin typeface="Consolas" panose="020B0609020204030204" pitchFamily="49" charset="0"/>
              </a:rPr>
              <a:t> Result;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9" name="TextBox 8"/>
          <p:cNvSpPr txBox="1"/>
          <p:nvPr/>
        </p:nvSpPr>
        <p:spPr>
          <a:xfrm>
            <a:off x="4846637" y="5448954"/>
            <a:ext cx="7118272" cy="13542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rgbClr val="008000"/>
                </a:solidFill>
                <a:highlight>
                  <a:srgbClr val="FFFFFF"/>
                </a:highlight>
                <a:latin typeface="Consolas" panose="020B0609020204030204" pitchFamily="49" charset="0"/>
              </a:rPr>
              <a:t>// Machine Vision Library</a:t>
            </a:r>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machine_vision_filter_example</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boxStart</a:t>
            </a:r>
            <a:r>
              <a:rPr lang="en-US" sz="1600" dirty="0">
                <a:solidFill>
                  <a:srgbClr val="000000"/>
                </a:solidFill>
                <a:highlight>
                  <a:srgbClr val="FFFFFF"/>
                </a:highlight>
                <a:latin typeface="Consolas" panose="020B0609020204030204" pitchFamily="49" charset="0"/>
              </a:rPr>
              <a:t>) {</a:t>
            </a:r>
          </a:p>
          <a:p>
            <a:r>
              <a:rPr lang="nn-NO" sz="1600" dirty="0" smtClean="0">
                <a:solidFill>
                  <a:srgbClr val="0000FF"/>
                </a:solidFill>
                <a:highlight>
                  <a:srgbClr val="FFFFFF"/>
                </a:highlight>
                <a:latin typeface="Consolas" panose="020B0609020204030204" pitchFamily="49" charset="0"/>
              </a:rPr>
              <a:t>    for</a:t>
            </a:r>
            <a:r>
              <a:rPr lang="nn-NO" sz="1600" dirty="0" smtClean="0">
                <a:solidFill>
                  <a:srgbClr val="000000"/>
                </a:solidFill>
                <a:highlight>
                  <a:srgbClr val="FFFFFF"/>
                </a:highlight>
                <a:latin typeface="Consolas" panose="020B0609020204030204" pitchFamily="49" charset="0"/>
              </a:rPr>
              <a:t> </a:t>
            </a:r>
            <a:r>
              <a:rPr lang="nn-NO" sz="1600" dirty="0">
                <a:solidFill>
                  <a:srgbClr val="000000"/>
                </a:solidFill>
                <a:highlight>
                  <a:srgbClr val="FFFFFF"/>
                </a:highlight>
                <a:latin typeface="Consolas" panose="020B0609020204030204" pitchFamily="49" charset="0"/>
              </a:rPr>
              <a:t>(</a:t>
            </a:r>
            <a:r>
              <a:rPr lang="nn-NO" sz="1600" dirty="0">
                <a:solidFill>
                  <a:srgbClr val="0000FF"/>
                </a:solidFill>
                <a:highlight>
                  <a:srgbClr val="FFFFFF"/>
                </a:highlight>
                <a:latin typeface="Consolas" panose="020B0609020204030204" pitchFamily="49" charset="0"/>
              </a:rPr>
              <a:t>int</a:t>
            </a:r>
            <a:r>
              <a:rPr lang="nn-NO" sz="1600" dirty="0">
                <a:solidFill>
                  <a:srgbClr val="000000"/>
                </a:solidFill>
                <a:highlight>
                  <a:srgbClr val="FFFFFF"/>
                </a:highlight>
                <a:latin typeface="Consolas" panose="020B0609020204030204" pitchFamily="49" charset="0"/>
              </a:rPr>
              <a:t> i = 0; i &lt; 100; i++)</a:t>
            </a:r>
          </a:p>
          <a:p>
            <a:r>
              <a:rPr lang="en-US" sz="1600" dirty="0" smtClean="0">
                <a:solidFill>
                  <a:srgbClr val="000000"/>
                </a:solidFill>
                <a:highlight>
                  <a:srgbClr val="FFFFFF"/>
                </a:highlight>
                <a:latin typeface="Consolas" panose="020B0609020204030204" pitchFamily="49" charset="0"/>
              </a:rPr>
              <a:t>        A[</a:t>
            </a:r>
            <a:r>
              <a:rPr lang="en-US" sz="1600" dirty="0" err="1" smtClean="0">
                <a:solidFill>
                  <a:srgbClr val="000000"/>
                </a:solidFill>
                <a:highlight>
                  <a:srgbClr val="FFFFFF"/>
                </a:highlight>
                <a:latin typeface="Consolas" panose="020B0609020204030204" pitchFamily="49" charset="0"/>
              </a:rPr>
              <a:t>boxStart</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 A[</a:t>
            </a:r>
            <a:r>
              <a:rPr lang="en-US" sz="1600" dirty="0" err="1">
                <a:solidFill>
                  <a:srgbClr val="000000"/>
                </a:solidFill>
                <a:highlight>
                  <a:srgbClr val="FFFFFF"/>
                </a:highlight>
                <a:latin typeface="Consolas" panose="020B0609020204030204" pitchFamily="49" charset="0"/>
              </a:rPr>
              <a:t>boxStart</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+ 1;</a:t>
            </a:r>
          </a:p>
          <a:p>
            <a:r>
              <a:rPr lang="en-US" sz="16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687547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Calling Convention</a:t>
            </a:r>
            <a:endParaRPr lang="en-US" dirty="0"/>
          </a:p>
        </p:txBody>
      </p:sp>
      <p:sp>
        <p:nvSpPr>
          <p:cNvPr id="4" name="Rectangle 3"/>
          <p:cNvSpPr/>
          <p:nvPr/>
        </p:nvSpPr>
        <p:spPr>
          <a:xfrm>
            <a:off x="274637" y="1516062"/>
            <a:ext cx="7620000" cy="5078313"/>
          </a:xfrm>
          <a:prstGeom prst="rect">
            <a:avLst/>
          </a:prstGeom>
        </p:spPr>
        <p:style>
          <a:lnRef idx="2">
            <a:schemeClr val="accent1"/>
          </a:lnRef>
          <a:fillRef idx="1">
            <a:schemeClr val="lt1"/>
          </a:fillRef>
          <a:effectRef idx="0">
            <a:schemeClr val="accent1"/>
          </a:effectRef>
          <a:fontRef idx="minor">
            <a:schemeClr val="dk1"/>
          </a:fontRef>
        </p:style>
        <p:txBody>
          <a:bodyPr wrap="square" lIns="182880" tIns="182880" rIns="182880" bIns="182880">
            <a:spAutoFit/>
          </a:bodyPr>
          <a:lstStyle/>
          <a:p>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struct</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Particle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__m256</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x;</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__m256</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y;</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__m256</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z;</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__m256</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w;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Particle </a:t>
            </a:r>
            <a:r>
              <a:rPr lang="en-US" b="1" dirty="0">
                <a:solidFill>
                  <a:srgbClr val="C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__vectorcall </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foo(Particle a, </a:t>
            </a:r>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__m256</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scale)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Particle 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t.x</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_mm256_mul_ps(</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a.x</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scale);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t.y</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_mm256_mul_ps(</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a.y</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scale);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t.z</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_mm256_mul_ps(</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a.z</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scale);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t.w</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_mm256_mul_ps(</a:t>
            </a:r>
            <a:r>
              <a:rPr lang="en-US"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a.w</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scale);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return</a:t>
            </a:r>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047038" y="2441249"/>
            <a:ext cx="3993728" cy="3046988"/>
          </a:xfrm>
          <a:prstGeom prst="rect">
            <a:avLst/>
          </a:prstGeom>
          <a:noFill/>
        </p:spPr>
        <p:txBody>
          <a:bodyPr wrap="square" rtlCol="0">
            <a:spAutoFit/>
          </a:bodyPr>
          <a:lstStyle/>
          <a:p>
            <a:r>
              <a:rPr lang="en-US" sz="2400" dirty="0" smtClean="0">
                <a:solidFill>
                  <a:srgbClr val="002050"/>
                </a:solidFill>
                <a:latin typeface="Segoe UI Light"/>
              </a:rPr>
              <a:t>Reduces instruction count</a:t>
            </a:r>
            <a:br>
              <a:rPr lang="en-US" sz="2400" dirty="0" smtClean="0">
                <a:solidFill>
                  <a:srgbClr val="002050"/>
                </a:solidFill>
                <a:latin typeface="Segoe UI Light"/>
              </a:rPr>
            </a:br>
            <a:endParaRPr lang="en-US" sz="2400" dirty="0" smtClean="0">
              <a:solidFill>
                <a:srgbClr val="002050"/>
              </a:solidFill>
              <a:latin typeface="Segoe UI Light"/>
            </a:endParaRPr>
          </a:p>
          <a:p>
            <a:endParaRPr lang="en-US" sz="2400" dirty="0">
              <a:solidFill>
                <a:srgbClr val="002050"/>
              </a:solidFill>
              <a:latin typeface="Segoe UI Light"/>
            </a:endParaRPr>
          </a:p>
          <a:p>
            <a:r>
              <a:rPr lang="en-US" sz="2400" dirty="0" smtClean="0">
                <a:solidFill>
                  <a:srgbClr val="002050"/>
                </a:solidFill>
                <a:latin typeface="Segoe UI Light"/>
              </a:rPr>
              <a:t>Minimizes stack allocation</a:t>
            </a:r>
            <a:br>
              <a:rPr lang="en-US" sz="2400" dirty="0" smtClean="0">
                <a:solidFill>
                  <a:srgbClr val="002050"/>
                </a:solidFill>
                <a:latin typeface="Segoe UI Light"/>
              </a:rPr>
            </a:br>
            <a:endParaRPr lang="en-US" sz="2400" dirty="0" smtClean="0">
              <a:solidFill>
                <a:srgbClr val="002050"/>
              </a:solidFill>
              <a:latin typeface="Segoe UI Light"/>
            </a:endParaRPr>
          </a:p>
          <a:p>
            <a:endParaRPr lang="en-US" sz="2400" dirty="0">
              <a:solidFill>
                <a:srgbClr val="002050"/>
              </a:solidFill>
              <a:latin typeface="Segoe UI Light"/>
            </a:endParaRPr>
          </a:p>
          <a:p>
            <a:r>
              <a:rPr lang="en-US" sz="2400" dirty="0" smtClean="0">
                <a:solidFill>
                  <a:srgbClr val="002050"/>
                </a:solidFill>
                <a:latin typeface="Segoe UI Light"/>
              </a:rPr>
              <a:t>Use /</a:t>
            </a:r>
            <a:r>
              <a:rPr lang="en-US" sz="2400" dirty="0" err="1" smtClean="0">
                <a:solidFill>
                  <a:srgbClr val="002050"/>
                </a:solidFill>
                <a:latin typeface="Segoe UI Light"/>
              </a:rPr>
              <a:t>Gv</a:t>
            </a:r>
            <a:r>
              <a:rPr lang="en-US" sz="2400" dirty="0" smtClean="0">
                <a:solidFill>
                  <a:srgbClr val="002050"/>
                </a:solidFill>
                <a:latin typeface="Segoe UI Light"/>
              </a:rPr>
              <a:t> for whole module</a:t>
            </a:r>
          </a:p>
          <a:p>
            <a:endParaRPr lang="en-US" sz="2400" dirty="0" smtClean="0">
              <a:solidFill>
                <a:srgbClr val="002050"/>
              </a:solidFill>
              <a:latin typeface="Segoe UI Light"/>
            </a:endParaRPr>
          </a:p>
        </p:txBody>
      </p:sp>
    </p:spTree>
    <p:extLst>
      <p:ext uri="{BB962C8B-B14F-4D97-AF65-F5344CB8AC3E}">
        <p14:creationId xmlns:p14="http://schemas.microsoft.com/office/powerpoint/2010/main" val="106525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a:t>
            </a:r>
            <a:endParaRPr lang="en-US" dirty="0"/>
          </a:p>
        </p:txBody>
      </p:sp>
      <p:sp>
        <p:nvSpPr>
          <p:cNvPr id="3" name="Text Placeholder 2"/>
          <p:cNvSpPr>
            <a:spLocks noGrp="1"/>
          </p:cNvSpPr>
          <p:nvPr>
            <p:ph type="body" sz="quarter" idx="10"/>
          </p:nvPr>
        </p:nvSpPr>
        <p:spPr/>
        <p:txBody>
          <a:bodyPr/>
          <a:lstStyle/>
          <a:p>
            <a:r>
              <a:rPr lang="en-US" sz="2800" dirty="0" smtClean="0"/>
              <a:t>In VS2012:</a:t>
            </a:r>
            <a:endParaRPr lang="en-US" sz="2800" dirty="0"/>
          </a:p>
          <a:p>
            <a:pPr marL="342900" lvl="1" indent="-342900">
              <a:buFont typeface="Arial" panose="020B0604020202020204" pitchFamily="34" charset="0"/>
              <a:buChar char="•"/>
            </a:pPr>
            <a:r>
              <a:rPr lang="en-US" sz="2000" dirty="0" smtClean="0"/>
              <a:t>Programming model for heterogeneous computing</a:t>
            </a:r>
          </a:p>
          <a:p>
            <a:pPr marL="342900" lvl="1" indent="-342900">
              <a:buFont typeface="Arial" panose="020B0604020202020204" pitchFamily="34" charset="0"/>
              <a:buChar char="•"/>
            </a:pPr>
            <a:r>
              <a:rPr lang="en-US" sz="2000" dirty="0" smtClean="0"/>
              <a:t>Allowed C++ code to run on the GPU for general-purpose computation</a:t>
            </a:r>
          </a:p>
          <a:p>
            <a:pPr marL="342900" lvl="1" indent="-342900">
              <a:buFont typeface="Arial" panose="020B0604020202020204" pitchFamily="34" charset="0"/>
              <a:buChar char="•"/>
            </a:pPr>
            <a:r>
              <a:rPr lang="en-US" sz="2000" dirty="0" smtClean="0"/>
              <a:t>STL-like </a:t>
            </a:r>
            <a:r>
              <a:rPr lang="en-US" sz="2000" dirty="0"/>
              <a:t>library for multidimensional data </a:t>
            </a:r>
          </a:p>
          <a:p>
            <a:endParaRPr lang="en-US" sz="1400" dirty="0" smtClean="0"/>
          </a:p>
          <a:p>
            <a:r>
              <a:rPr lang="en-US" sz="2800" dirty="0" smtClean="0"/>
              <a:t>VS2013 adds:</a:t>
            </a:r>
            <a:endParaRPr lang="en-US" sz="2800" dirty="0"/>
          </a:p>
          <a:p>
            <a:pPr marL="342900" lvl="1" indent="-342900">
              <a:buFont typeface="Arial" panose="020B0604020202020204" pitchFamily="34" charset="0"/>
              <a:buChar char="•"/>
            </a:pPr>
            <a:r>
              <a:rPr lang="en-US" sz="2000" dirty="0" smtClean="0"/>
              <a:t>Shared memory support to eliminate/reduce copying of data between CPU and GPU</a:t>
            </a:r>
          </a:p>
          <a:p>
            <a:pPr marL="342900" lvl="1" indent="-342900">
              <a:buFont typeface="Arial" panose="020B0604020202020204" pitchFamily="34" charset="0"/>
              <a:buChar char="•"/>
            </a:pPr>
            <a:r>
              <a:rPr lang="en-US" sz="2000" dirty="0" smtClean="0"/>
              <a:t>Enhanced </a:t>
            </a:r>
            <a:r>
              <a:rPr lang="en-US" sz="2000" dirty="0"/>
              <a:t>texture support: </a:t>
            </a:r>
            <a:r>
              <a:rPr lang="en-US" sz="2000" dirty="0" smtClean="0"/>
              <a:t>texture sampling, </a:t>
            </a:r>
            <a:r>
              <a:rPr lang="en-US" sz="2000" dirty="0" err="1" smtClean="0"/>
              <a:t>mipmap</a:t>
            </a:r>
            <a:r>
              <a:rPr lang="en-US" sz="2000" dirty="0" smtClean="0"/>
              <a:t> support and </a:t>
            </a:r>
            <a:r>
              <a:rPr lang="en-US" sz="2000" dirty="0"/>
              <a:t>staging </a:t>
            </a:r>
            <a:r>
              <a:rPr lang="en-US" sz="2000" dirty="0" smtClean="0"/>
              <a:t>textures</a:t>
            </a:r>
          </a:p>
          <a:p>
            <a:pPr marL="342900" lvl="1" indent="-342900">
              <a:buFont typeface="Arial" panose="020B0604020202020204" pitchFamily="34" charset="0"/>
              <a:buChar char="•"/>
            </a:pPr>
            <a:r>
              <a:rPr lang="en-US" sz="2000" dirty="0"/>
              <a:t>C++ AMP debugging on Win7 and side-by-side CPU/GPU </a:t>
            </a:r>
            <a:r>
              <a:rPr lang="en-US" sz="2000" dirty="0" smtClean="0"/>
              <a:t>debugging</a:t>
            </a:r>
          </a:p>
          <a:p>
            <a:pPr marL="342900" lvl="1" indent="-342900">
              <a:buFont typeface="Arial" panose="020B0604020202020204" pitchFamily="34" charset="0"/>
              <a:buChar char="•"/>
            </a:pPr>
            <a:r>
              <a:rPr lang="en-US" sz="2000" dirty="0" smtClean="0"/>
              <a:t>Faster C++ AMP runtime: improved copy performance, reduce launch overhead</a:t>
            </a:r>
          </a:p>
          <a:p>
            <a:pPr marL="342900" lvl="1" indent="-342900">
              <a:buFont typeface="Arial" panose="020B0604020202020204" pitchFamily="34" charset="0"/>
              <a:buChar char="•"/>
            </a:pPr>
            <a:r>
              <a:rPr lang="en-US" sz="2000" dirty="0" smtClean="0"/>
              <a:t>Better DirectX </a:t>
            </a:r>
            <a:r>
              <a:rPr lang="en-US" sz="2000" dirty="0" err="1" smtClean="0"/>
              <a:t>interop</a:t>
            </a:r>
            <a:r>
              <a:rPr lang="en-US" sz="2000" dirty="0" smtClean="0"/>
              <a:t> support</a:t>
            </a:r>
          </a:p>
          <a:p>
            <a:pPr marL="342900" lvl="1" indent="-342900">
              <a:buFont typeface="Arial" panose="020B0604020202020204" pitchFamily="34" charset="0"/>
              <a:buChar char="•"/>
            </a:pPr>
            <a:r>
              <a:rPr lang="en-US" sz="2000" dirty="0" smtClean="0"/>
              <a:t>Improved C++ AMP runtime diagnostics</a:t>
            </a:r>
          </a:p>
          <a:p>
            <a:pPr marL="342900" lvl="1" indent="-342900">
              <a:buFont typeface="Arial" panose="020B0604020202020204" pitchFamily="34" charset="0"/>
              <a:buChar char="•"/>
            </a:pPr>
            <a:r>
              <a:rPr lang="en-US" sz="2000" dirty="0" smtClean="0"/>
              <a:t>Improvements to </a:t>
            </a:r>
            <a:r>
              <a:rPr lang="en-US" sz="2000" dirty="0" err="1" smtClean="0"/>
              <a:t>array_view</a:t>
            </a:r>
            <a:r>
              <a:rPr lang="en-US" sz="2000" dirty="0" smtClean="0"/>
              <a:t> APIs</a:t>
            </a:r>
          </a:p>
        </p:txBody>
      </p:sp>
    </p:spTree>
    <p:extLst>
      <p:ext uri="{BB962C8B-B14F-4D97-AF65-F5344CB8AC3E}">
        <p14:creationId xmlns:p14="http://schemas.microsoft.com/office/powerpoint/2010/main" val="3560985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solidFill>
                  <a:schemeClr val="tx1">
                    <a:lumMod val="50000"/>
                  </a:schemeClr>
                </a:solidFill>
              </a:rPr>
              <a:t>0.	Windows 8.1 Tools</a:t>
            </a:r>
          </a:p>
          <a:p>
            <a:r>
              <a:rPr lang="en-US" dirty="0">
                <a:solidFill>
                  <a:schemeClr val="tx1">
                    <a:lumMod val="50000"/>
                  </a:schemeClr>
                </a:solidFill>
              </a:rPr>
              <a:t>1.	Performance</a:t>
            </a:r>
          </a:p>
          <a:p>
            <a:r>
              <a:rPr lang="en-US" b="1" dirty="0"/>
              <a:t>2.	Compatibility</a:t>
            </a:r>
          </a:p>
          <a:p>
            <a:r>
              <a:rPr lang="en-US" dirty="0" smtClean="0">
                <a:solidFill>
                  <a:schemeClr val="tx1">
                    <a:lumMod val="50000"/>
                  </a:schemeClr>
                </a:solidFill>
              </a:rPr>
              <a:t>3.	Portability</a:t>
            </a:r>
          </a:p>
          <a:p>
            <a:r>
              <a:rPr lang="en-US" dirty="0" smtClean="0">
                <a:solidFill>
                  <a:schemeClr val="tx1">
                    <a:lumMod val="50000"/>
                  </a:schemeClr>
                </a:solidFill>
              </a:rPr>
              <a:t>4.	Productivity</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 r="1"/>
          <a:stretch>
            <a:fillRect/>
          </a:stretch>
        </p:blipFill>
        <p:spPr/>
      </p:pic>
    </p:spTree>
    <p:extLst>
      <p:ext uri="{BB962C8B-B14F-4D97-AF65-F5344CB8AC3E}">
        <p14:creationId xmlns:p14="http://schemas.microsoft.com/office/powerpoint/2010/main" val="2759814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What’s New in Visual Studio 2013 </a:t>
            </a:r>
            <a:r>
              <a:rPr lang="en-US" sz="5400" dirty="0" smtClean="0"/>
              <a:t/>
            </a:r>
            <a:br>
              <a:rPr lang="en-US" sz="5400" dirty="0" smtClean="0"/>
            </a:br>
            <a:r>
              <a:rPr lang="en-US" sz="5400" dirty="0" smtClean="0"/>
              <a:t>for </a:t>
            </a:r>
            <a:r>
              <a:rPr lang="en-US" sz="5400" dirty="0"/>
              <a:t>C++ Developers</a:t>
            </a:r>
          </a:p>
        </p:txBody>
      </p:sp>
      <p:sp>
        <p:nvSpPr>
          <p:cNvPr id="3" name="Subtitle 2"/>
          <p:cNvSpPr>
            <a:spLocks noGrp="1"/>
          </p:cNvSpPr>
          <p:nvPr>
            <p:ph type="subTitle" idx="1"/>
          </p:nvPr>
        </p:nvSpPr>
        <p:spPr/>
        <p:txBody>
          <a:bodyPr/>
          <a:lstStyle/>
          <a:p>
            <a:r>
              <a:rPr lang="en-US" dirty="0" smtClean="0"/>
              <a:t>Tarek Madkour</a:t>
            </a:r>
          </a:p>
          <a:p>
            <a:r>
              <a:rPr lang="en-US" dirty="0" smtClean="0"/>
              <a:t>Group Program Manager – Visual C++</a:t>
            </a:r>
            <a:endParaRPr lang="en-US" dirty="0"/>
          </a:p>
          <a:p>
            <a:r>
              <a:rPr lang="en-US" dirty="0" smtClean="0"/>
              <a:t>2-305</a:t>
            </a:r>
          </a:p>
        </p:txBody>
      </p:sp>
    </p:spTree>
    <p:extLst>
      <p:ext uri="{BB962C8B-B14F-4D97-AF65-F5344CB8AC3E}">
        <p14:creationId xmlns:p14="http://schemas.microsoft.com/office/powerpoint/2010/main" val="1922225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C++11</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We have a lot here …</a:t>
            </a:r>
          </a:p>
          <a:p>
            <a:endParaRPr lang="en-US" dirty="0"/>
          </a:p>
          <a:p>
            <a:r>
              <a:rPr lang="en-US" dirty="0"/>
              <a:t>	</a:t>
            </a:r>
            <a:r>
              <a:rPr lang="en-US" dirty="0" smtClean="0"/>
              <a:t>	see </a:t>
            </a:r>
            <a:r>
              <a:rPr lang="en-US" dirty="0" smtClean="0">
                <a:hlinkClick r:id="rId2"/>
              </a:rPr>
              <a:t>Herb’s talk</a:t>
            </a:r>
            <a:r>
              <a:rPr lang="en-US" dirty="0" smtClean="0"/>
              <a:t> on Friday at noon.</a:t>
            </a:r>
            <a:endParaRPr lang="en-US" dirty="0"/>
          </a:p>
        </p:txBody>
      </p:sp>
    </p:spTree>
    <p:extLst>
      <p:ext uri="{BB962C8B-B14F-4D97-AF65-F5344CB8AC3E}">
        <p14:creationId xmlns:p14="http://schemas.microsoft.com/office/powerpoint/2010/main" val="1018172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solidFill>
                  <a:schemeClr val="tx1">
                    <a:lumMod val="50000"/>
                  </a:schemeClr>
                </a:solidFill>
              </a:rPr>
              <a:t>0.	Windows 8.1 Tools</a:t>
            </a:r>
          </a:p>
          <a:p>
            <a:r>
              <a:rPr lang="en-US" dirty="0">
                <a:solidFill>
                  <a:schemeClr val="tx1">
                    <a:lumMod val="50000"/>
                  </a:schemeClr>
                </a:solidFill>
              </a:rPr>
              <a:t>1.	Performance</a:t>
            </a:r>
          </a:p>
          <a:p>
            <a:r>
              <a:rPr lang="en-US" dirty="0">
                <a:solidFill>
                  <a:schemeClr val="tx1">
                    <a:lumMod val="50000"/>
                  </a:schemeClr>
                </a:solidFill>
              </a:rPr>
              <a:t>2.	Compatibility</a:t>
            </a:r>
          </a:p>
          <a:p>
            <a:r>
              <a:rPr lang="en-US" b="1" dirty="0"/>
              <a:t>3.	</a:t>
            </a:r>
            <a:r>
              <a:rPr lang="en-US" b="1" dirty="0" smtClean="0"/>
              <a:t>Portability</a:t>
            </a:r>
            <a:endParaRPr lang="en-US" b="1" dirty="0"/>
          </a:p>
          <a:p>
            <a:r>
              <a:rPr lang="en-US" dirty="0" smtClean="0">
                <a:solidFill>
                  <a:schemeClr val="tx1">
                    <a:lumMod val="50000"/>
                  </a:schemeClr>
                </a:solidFill>
              </a:rPr>
              <a:t>4.	Productivity</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 r="1"/>
          <a:stretch>
            <a:fillRect/>
          </a:stretch>
        </p:blipFill>
        <p:spPr/>
      </p:pic>
    </p:spTree>
    <p:extLst>
      <p:ext uri="{BB962C8B-B14F-4D97-AF65-F5344CB8AC3E}">
        <p14:creationId xmlns:p14="http://schemas.microsoft.com/office/powerpoint/2010/main" val="1205078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REST SDK</a:t>
            </a:r>
            <a:endParaRPr lang="en-US" dirty="0"/>
          </a:p>
        </p:txBody>
      </p:sp>
      <p:sp>
        <p:nvSpPr>
          <p:cNvPr id="3" name="Text Placeholder 2"/>
          <p:cNvSpPr>
            <a:spLocks noGrp="1"/>
          </p:cNvSpPr>
          <p:nvPr>
            <p:ph type="body" sz="quarter" idx="10"/>
          </p:nvPr>
        </p:nvSpPr>
        <p:spPr/>
        <p:txBody>
          <a:bodyPr/>
          <a:lstStyle/>
          <a:p>
            <a:pPr>
              <a:spcBef>
                <a:spcPts val="1800"/>
              </a:spcBef>
            </a:pPr>
            <a:r>
              <a:rPr lang="en-US" dirty="0"/>
              <a:t>Cloud-based </a:t>
            </a:r>
            <a:r>
              <a:rPr lang="en-US" dirty="0" smtClean="0"/>
              <a:t>client-server communications library </a:t>
            </a:r>
            <a:r>
              <a:rPr lang="en-US" dirty="0"/>
              <a:t>for C++</a:t>
            </a:r>
          </a:p>
          <a:p>
            <a:pPr>
              <a:spcBef>
                <a:spcPts val="1800"/>
              </a:spcBef>
            </a:pPr>
            <a:endParaRPr lang="en-US" sz="1000" dirty="0" smtClean="0"/>
          </a:p>
          <a:p>
            <a:pPr>
              <a:spcBef>
                <a:spcPts val="1800"/>
              </a:spcBef>
            </a:pPr>
            <a:r>
              <a:rPr lang="en-US" sz="2800" dirty="0" smtClean="0"/>
              <a:t>Basics:</a:t>
            </a:r>
          </a:p>
          <a:p>
            <a:pPr marL="457200" indent="-457200">
              <a:spcBef>
                <a:spcPts val="1800"/>
              </a:spcBef>
              <a:buFont typeface="Arial" panose="020B0604020202020204" pitchFamily="34" charset="0"/>
              <a:buChar char="•"/>
            </a:pPr>
            <a:r>
              <a:rPr lang="en-US" sz="2800" dirty="0" smtClean="0"/>
              <a:t>Connecting </a:t>
            </a:r>
            <a:r>
              <a:rPr lang="en-US" sz="2800" dirty="0"/>
              <a:t>and interacting with </a:t>
            </a:r>
            <a:r>
              <a:rPr lang="en-US" sz="2800" dirty="0" err="1"/>
              <a:t>RESTful</a:t>
            </a:r>
            <a:r>
              <a:rPr lang="en-US" sz="2800" dirty="0"/>
              <a:t> </a:t>
            </a:r>
            <a:r>
              <a:rPr lang="en-US" sz="2800" dirty="0" smtClean="0"/>
              <a:t>services</a:t>
            </a:r>
            <a:endParaRPr lang="en-US" sz="2800" dirty="0"/>
          </a:p>
          <a:p>
            <a:pPr marL="457200" indent="-457200">
              <a:spcBef>
                <a:spcPts val="1800"/>
              </a:spcBef>
              <a:buFont typeface="Arial" panose="020B0604020202020204" pitchFamily="34" charset="0"/>
              <a:buChar char="•"/>
            </a:pPr>
            <a:r>
              <a:rPr lang="en-US" sz="2800" dirty="0" smtClean="0"/>
              <a:t>Uncompromised performance and productivity</a:t>
            </a:r>
          </a:p>
          <a:p>
            <a:pPr marL="457200" indent="-457200">
              <a:spcBef>
                <a:spcPts val="1800"/>
              </a:spcBef>
              <a:buFont typeface="Arial" panose="020B0604020202020204" pitchFamily="34" charset="0"/>
              <a:buChar char="•"/>
            </a:pPr>
            <a:r>
              <a:rPr lang="en-US" sz="2800" dirty="0" smtClean="0"/>
              <a:t>Asynchrony </a:t>
            </a:r>
            <a:r>
              <a:rPr lang="en-US" sz="2800" dirty="0"/>
              <a:t>for responsiveness and </a:t>
            </a:r>
            <a:r>
              <a:rPr lang="en-US" sz="2800" dirty="0" smtClean="0"/>
              <a:t>scalability</a:t>
            </a:r>
            <a:endParaRPr lang="en-US" sz="2800" dirty="0"/>
          </a:p>
          <a:p>
            <a:pPr marL="457200" indent="-457200">
              <a:spcBef>
                <a:spcPts val="1800"/>
              </a:spcBef>
              <a:buFont typeface="Arial" panose="020B0604020202020204" pitchFamily="34" charset="0"/>
              <a:buChar char="•"/>
            </a:pPr>
            <a:r>
              <a:rPr lang="en-US" sz="2800" dirty="0" smtClean="0"/>
              <a:t>Uses modern </a:t>
            </a:r>
            <a:r>
              <a:rPr lang="en-US" sz="2800" dirty="0"/>
              <a:t>C++</a:t>
            </a:r>
            <a:r>
              <a:rPr lang="en-US" sz="2800" dirty="0" smtClean="0"/>
              <a:t>11 patterns</a:t>
            </a:r>
          </a:p>
          <a:p>
            <a:pPr marL="457200" indent="-457200">
              <a:spcBef>
                <a:spcPts val="1800"/>
              </a:spcBef>
              <a:buFont typeface="Arial" panose="020B0604020202020204" pitchFamily="34" charset="0"/>
              <a:buChar char="•"/>
            </a:pPr>
            <a:r>
              <a:rPr lang="en-US" sz="2800" dirty="0" smtClean="0"/>
              <a:t>Cross-platform enabled </a:t>
            </a:r>
            <a:r>
              <a:rPr lang="en-US" sz="2800" dirty="0"/>
              <a:t>and </a:t>
            </a:r>
            <a:r>
              <a:rPr lang="en-US" sz="2800" dirty="0" smtClean="0"/>
              <a:t>OSS</a:t>
            </a:r>
            <a:endParaRPr lang="en-US" sz="2800" dirty="0"/>
          </a:p>
        </p:txBody>
      </p:sp>
    </p:spTree>
    <p:extLst>
      <p:ext uri="{BB962C8B-B14F-4D97-AF65-F5344CB8AC3E}">
        <p14:creationId xmlns:p14="http://schemas.microsoft.com/office/powerpoint/2010/main" val="2371146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REST SDK</a:t>
            </a:r>
            <a:endParaRPr lang="en-US" dirty="0"/>
          </a:p>
        </p:txBody>
      </p:sp>
      <p:sp>
        <p:nvSpPr>
          <p:cNvPr id="3" name="Text Placeholder 2"/>
          <p:cNvSpPr>
            <a:spLocks noGrp="1"/>
          </p:cNvSpPr>
          <p:nvPr>
            <p:ph type="body" sz="quarter" idx="10"/>
          </p:nvPr>
        </p:nvSpPr>
        <p:spPr/>
        <p:txBody>
          <a:bodyPr/>
          <a:lstStyle/>
          <a:p>
            <a:r>
              <a:rPr lang="en-US" b="1" dirty="0"/>
              <a:t>HTTP Client </a:t>
            </a:r>
            <a:r>
              <a:rPr lang="en-US" dirty="0"/>
              <a:t>to send requests and handle responses</a:t>
            </a:r>
          </a:p>
          <a:p>
            <a:pPr>
              <a:spcBef>
                <a:spcPts val="1800"/>
              </a:spcBef>
            </a:pPr>
            <a:r>
              <a:rPr lang="en-US" b="1" dirty="0"/>
              <a:t>JSON </a:t>
            </a:r>
            <a:r>
              <a:rPr lang="en-US" dirty="0"/>
              <a:t>library for constructing, parsing and serializing JSON objects.</a:t>
            </a:r>
          </a:p>
          <a:p>
            <a:r>
              <a:rPr lang="en-US" b="1" dirty="0"/>
              <a:t>Asynchronous Streams and Stream Buffers </a:t>
            </a:r>
            <a:r>
              <a:rPr lang="en-US" dirty="0"/>
              <a:t>for reading/writing bytes to/from an underlying medium.</a:t>
            </a:r>
          </a:p>
          <a:p>
            <a:pPr lvl="1"/>
            <a:endParaRPr lang="en-US" dirty="0">
              <a:cs typeface="Segoe UI" panose="020B0502040204020203" pitchFamily="34" charset="0"/>
            </a:endParaRPr>
          </a:p>
          <a:p>
            <a:pPr lvl="1"/>
            <a:endParaRPr lang="en-US" dirty="0">
              <a:cs typeface="Segoe UI" panose="020B0502040204020203" pitchFamily="34" charset="0"/>
            </a:endParaRPr>
          </a:p>
          <a:p>
            <a:pPr marL="466298" lvl="1" algn="ctr"/>
            <a:r>
              <a:rPr lang="en-US" b="1" dirty="0">
                <a:solidFill>
                  <a:schemeClr val="accent1"/>
                </a:solidFill>
              </a:rPr>
              <a:t>http://</a:t>
            </a:r>
            <a:r>
              <a:rPr lang="en-US" b="1" dirty="0" smtClean="0">
                <a:solidFill>
                  <a:schemeClr val="accent1"/>
                </a:solidFill>
              </a:rPr>
              <a:t>casablanca.codeplex.com</a:t>
            </a:r>
            <a:endParaRPr lang="en-US" b="1" dirty="0">
              <a:solidFill>
                <a:schemeClr val="accent1"/>
              </a:solidFill>
            </a:endParaRPr>
          </a:p>
        </p:txBody>
      </p:sp>
    </p:spTree>
    <p:extLst>
      <p:ext uri="{BB962C8B-B14F-4D97-AF65-F5344CB8AC3E}">
        <p14:creationId xmlns:p14="http://schemas.microsoft.com/office/powerpoint/2010/main" val="1088890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HTTP Client</a:t>
            </a:r>
            <a:endParaRPr lang="en-US" dirty="0"/>
          </a:p>
        </p:txBody>
      </p:sp>
      <p:sp>
        <p:nvSpPr>
          <p:cNvPr id="3" name="Content Placeholder 2"/>
          <p:cNvSpPr>
            <a:spLocks noGrp="1"/>
          </p:cNvSpPr>
          <p:nvPr>
            <p:ph idx="1"/>
          </p:nvPr>
        </p:nvSpPr>
        <p:spPr>
          <a:xfrm>
            <a:off x="503237" y="1592262"/>
            <a:ext cx="11209624" cy="3810000"/>
          </a:xfrm>
        </p:spPr>
        <p:style>
          <a:lnRef idx="2">
            <a:schemeClr val="accent1"/>
          </a:lnRef>
          <a:fillRef idx="1">
            <a:schemeClr val="lt1"/>
          </a:fillRef>
          <a:effectRef idx="0">
            <a:schemeClr val="accent1"/>
          </a:effectRef>
          <a:fontRef idx="minor">
            <a:schemeClr val="dk1"/>
          </a:fontRef>
        </p:style>
        <p:txBody>
          <a:bodyPr lIns="182880" tIns="182880" rIns="182880" bIns="182880">
            <a:noAutofit/>
          </a:bodyPr>
          <a:lstStyle/>
          <a:p>
            <a:r>
              <a:rPr lang="en-US" sz="2400" dirty="0" err="1" smtClean="0">
                <a:solidFill>
                  <a:srgbClr val="2B91AF"/>
                </a:solidFill>
                <a:highlight>
                  <a:srgbClr val="FFFFFF"/>
                </a:highlight>
                <a:latin typeface="Consolas" panose="020B0609020204030204" pitchFamily="49" charset="0"/>
              </a:rPr>
              <a:t>http_client</a:t>
            </a:r>
            <a:r>
              <a:rPr lang="en-US" sz="2400" dirty="0" smtClean="0">
                <a:solidFill>
                  <a:srgbClr val="000000"/>
                </a:solidFill>
                <a:highlight>
                  <a:srgbClr val="FFFFFF"/>
                </a:highlight>
                <a:latin typeface="Consolas" panose="020B0609020204030204" pitchFamily="49" charset="0"/>
              </a:rPr>
              <a:t> client(</a:t>
            </a:r>
            <a:r>
              <a:rPr lang="en-US" sz="2400" dirty="0" err="1" smtClean="0">
                <a:solidFill>
                  <a:srgbClr val="000000"/>
                </a:solidFill>
                <a:highlight>
                  <a:srgbClr val="FFFFFF"/>
                </a:highlight>
                <a:latin typeface="Consolas" panose="020B0609020204030204" pitchFamily="49" charset="0"/>
              </a:rPr>
              <a:t>L</a:t>
            </a:r>
            <a:r>
              <a:rPr lang="en-US" sz="2400" dirty="0" err="1" smtClean="0">
                <a:solidFill>
                  <a:srgbClr val="A31515"/>
                </a:solidFill>
                <a:highlight>
                  <a:srgbClr val="FFFFFF"/>
                </a:highlight>
                <a:latin typeface="Consolas" panose="020B0609020204030204" pitchFamily="49" charset="0"/>
              </a:rPr>
              <a:t>"http</a:t>
            </a:r>
            <a:r>
              <a:rPr lang="en-US" sz="2400" dirty="0" smtClean="0">
                <a:solidFill>
                  <a:srgbClr val="A31515"/>
                </a:solidFill>
                <a:highlight>
                  <a:srgbClr val="FFFFFF"/>
                </a:highlight>
                <a:latin typeface="Consolas" panose="020B0609020204030204" pitchFamily="49" charset="0"/>
              </a:rPr>
              <a:t>://www.myhttpserver.com"</a:t>
            </a:r>
            <a:r>
              <a:rPr lang="en-US" sz="2400" dirty="0" smtClean="0">
                <a:solidFill>
                  <a:srgbClr val="000000"/>
                </a:solidFill>
                <a:highlight>
                  <a:srgbClr val="FFFFFF"/>
                </a:highlight>
                <a:latin typeface="Consolas" panose="020B0609020204030204" pitchFamily="49" charset="0"/>
              </a:rPr>
              <a:t>);</a:t>
            </a:r>
          </a:p>
          <a:p>
            <a:r>
              <a:rPr lang="en-US" sz="2400" dirty="0" err="1" smtClean="0">
                <a:solidFill>
                  <a:srgbClr val="2B91AF"/>
                </a:solidFill>
                <a:highlight>
                  <a:srgbClr val="FFFFFF"/>
                </a:highlight>
                <a:latin typeface="Consolas" panose="020B0609020204030204" pitchFamily="49" charset="0"/>
              </a:rPr>
              <a:t>http_request</a:t>
            </a:r>
            <a:r>
              <a:rPr lang="en-US" sz="2400" dirty="0" smtClean="0">
                <a:solidFill>
                  <a:srgbClr val="000000"/>
                </a:solidFill>
                <a:highlight>
                  <a:srgbClr val="FFFFFF"/>
                </a:highlight>
                <a:latin typeface="Consolas" panose="020B0609020204030204" pitchFamily="49" charset="0"/>
              </a:rPr>
              <a:t> request(</a:t>
            </a:r>
            <a:r>
              <a:rPr lang="en-US" sz="2400" dirty="0" smtClean="0">
                <a:solidFill>
                  <a:srgbClr val="2B91AF"/>
                </a:solidFill>
                <a:highlight>
                  <a:srgbClr val="FFFFFF"/>
                </a:highlight>
                <a:latin typeface="Consolas" panose="020B0609020204030204" pitchFamily="49" charset="0"/>
              </a:rPr>
              <a:t>methods</a:t>
            </a:r>
            <a:r>
              <a:rPr lang="en-US" sz="2400" dirty="0" smtClean="0">
                <a:solidFill>
                  <a:srgbClr val="000000"/>
                </a:solidFill>
                <a:highlight>
                  <a:srgbClr val="FFFFFF"/>
                </a:highlight>
                <a:latin typeface="Consolas" panose="020B0609020204030204" pitchFamily="49" charset="0"/>
              </a:rPr>
              <a:t>::GET);</a:t>
            </a:r>
          </a:p>
          <a:p>
            <a:pPr>
              <a:spcBef>
                <a:spcPts val="0"/>
              </a:spcBef>
            </a:pPr>
            <a:endParaRPr lang="en-US" sz="2400" dirty="0" smtClean="0">
              <a:solidFill>
                <a:srgbClr val="000000"/>
              </a:solidFill>
              <a:highlight>
                <a:srgbClr val="FFFFFF"/>
              </a:highlight>
              <a:latin typeface="Consolas" panose="020B0609020204030204" pitchFamily="49" charset="0"/>
            </a:endParaRPr>
          </a:p>
          <a:p>
            <a:pPr>
              <a:spcBef>
                <a:spcPts val="0"/>
              </a:spcBef>
            </a:pPr>
            <a:r>
              <a:rPr lang="en-US" sz="2400" dirty="0" err="1" smtClean="0">
                <a:solidFill>
                  <a:srgbClr val="000000"/>
                </a:solidFill>
                <a:highlight>
                  <a:srgbClr val="FFFFFF"/>
                </a:highlight>
                <a:latin typeface="Consolas" panose="020B0609020204030204" pitchFamily="49" charset="0"/>
              </a:rPr>
              <a:t>client.request</a:t>
            </a:r>
            <a:r>
              <a:rPr lang="en-US" sz="2400" dirty="0" smtClean="0">
                <a:solidFill>
                  <a:srgbClr val="000000"/>
                </a:solidFill>
                <a:highlight>
                  <a:srgbClr val="FFFFFF"/>
                </a:highlight>
                <a:latin typeface="Consolas" panose="020B0609020204030204" pitchFamily="49" charset="0"/>
              </a:rPr>
              <a:t>(request).then([](</a:t>
            </a:r>
            <a:r>
              <a:rPr lang="en-US" sz="2400" dirty="0" err="1" smtClean="0">
                <a:solidFill>
                  <a:srgbClr val="2B91AF"/>
                </a:solidFill>
                <a:highlight>
                  <a:srgbClr val="FFFFFF"/>
                </a:highlight>
                <a:latin typeface="Consolas" panose="020B0609020204030204" pitchFamily="49" charset="0"/>
              </a:rPr>
              <a:t>http_response</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808080"/>
                </a:solidFill>
                <a:highlight>
                  <a:srgbClr val="FFFFFF"/>
                </a:highlight>
                <a:latin typeface="Consolas" panose="020B0609020204030204" pitchFamily="49" charset="0"/>
              </a:rPr>
              <a:t>response</a:t>
            </a:r>
            <a:r>
              <a:rPr lang="en-US" sz="2400" dirty="0" smtClean="0">
                <a:solidFill>
                  <a:srgbClr val="000000"/>
                </a:solidFill>
                <a:highlight>
                  <a:srgbClr val="FFFFFF"/>
                </a:highlight>
                <a:latin typeface="Consolas" panose="020B0609020204030204" pitchFamily="49" charset="0"/>
              </a:rPr>
              <a:t>)</a:t>
            </a:r>
          </a:p>
          <a:p>
            <a:pPr>
              <a:spcBef>
                <a:spcPts val="0"/>
              </a:spcBef>
            </a:pPr>
            <a:r>
              <a:rPr lang="en-US" sz="2400" dirty="0" smtClean="0">
                <a:solidFill>
                  <a:srgbClr val="000000"/>
                </a:solidFill>
                <a:highlight>
                  <a:srgbClr val="FFFFFF"/>
                </a:highlight>
                <a:latin typeface="Consolas" panose="020B0609020204030204" pitchFamily="49" charset="0"/>
              </a:rPr>
              <a:t>{</a:t>
            </a:r>
          </a:p>
          <a:p>
            <a:pPr>
              <a:spcBef>
                <a:spcPts val="0"/>
              </a:spcBef>
            </a:pPr>
            <a:r>
              <a:rPr lang="en-US" sz="2400" dirty="0" smtClean="0">
                <a:solidFill>
                  <a:srgbClr val="000000"/>
                </a:solidFill>
                <a:highlight>
                  <a:srgbClr val="FFFFFF"/>
                </a:highlight>
                <a:latin typeface="Consolas" panose="020B0609020204030204" pitchFamily="49" charset="0"/>
              </a:rPr>
              <a:t>    </a:t>
            </a:r>
            <a:r>
              <a:rPr lang="en-US" sz="2400" dirty="0" smtClean="0">
                <a:solidFill>
                  <a:srgbClr val="008000"/>
                </a:solidFill>
                <a:highlight>
                  <a:srgbClr val="FFFFFF"/>
                </a:highlight>
                <a:latin typeface="Consolas" panose="020B0609020204030204" pitchFamily="49" charset="0"/>
              </a:rPr>
              <a:t>// Perform actions here to inspect the HTTP response...</a:t>
            </a:r>
            <a:endParaRPr lang="en-US" sz="2400" dirty="0" smtClean="0">
              <a:solidFill>
                <a:srgbClr val="000000"/>
              </a:solidFill>
              <a:highlight>
                <a:srgbClr val="FFFFFF"/>
              </a:highlight>
              <a:latin typeface="Consolas" panose="020B0609020204030204" pitchFamily="49" charset="0"/>
            </a:endParaRPr>
          </a:p>
          <a:p>
            <a:pPr>
              <a:lnSpc>
                <a:spcPct val="100000"/>
              </a:lnSpc>
              <a:spcBef>
                <a:spcPts val="0"/>
              </a:spcBef>
            </a:pP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if</a:t>
            </a:r>
            <a:r>
              <a:rPr lang="en-US" sz="2400" dirty="0" smtClean="0">
                <a:solidFill>
                  <a:srgbClr val="000000"/>
                </a:solidFill>
                <a:highlight>
                  <a:srgbClr val="FFFFFF"/>
                </a:highlight>
                <a:latin typeface="Consolas" panose="020B0609020204030204" pitchFamily="49" charset="0"/>
              </a:rPr>
              <a:t>(</a:t>
            </a:r>
            <a:r>
              <a:rPr lang="en-US" sz="2400" dirty="0" err="1" smtClean="0">
                <a:solidFill>
                  <a:srgbClr val="808080"/>
                </a:solidFill>
                <a:highlight>
                  <a:srgbClr val="FFFFFF"/>
                </a:highlight>
                <a:latin typeface="Consolas" panose="020B0609020204030204" pitchFamily="49" charset="0"/>
              </a:rPr>
              <a:t>response</a:t>
            </a:r>
            <a:r>
              <a:rPr lang="en-US" sz="2400" dirty="0" err="1" smtClean="0">
                <a:solidFill>
                  <a:srgbClr val="000000"/>
                </a:solidFill>
                <a:highlight>
                  <a:srgbClr val="FFFFFF"/>
                </a:highlight>
                <a:latin typeface="Consolas" panose="020B0609020204030204" pitchFamily="49" charset="0"/>
              </a:rPr>
              <a:t>.status_code</a:t>
            </a:r>
            <a:r>
              <a:rPr lang="en-US" sz="2400" dirty="0" smtClean="0">
                <a:solidFill>
                  <a:srgbClr val="000000"/>
                </a:solidFill>
                <a:highlight>
                  <a:srgbClr val="FFFFFF"/>
                </a:highlight>
                <a:latin typeface="Consolas" panose="020B0609020204030204" pitchFamily="49" charset="0"/>
              </a:rPr>
              <a:t>() == </a:t>
            </a:r>
            <a:r>
              <a:rPr lang="en-US" sz="2400" dirty="0" err="1" smtClean="0">
                <a:solidFill>
                  <a:srgbClr val="2B91AF"/>
                </a:solidFill>
                <a:highlight>
                  <a:srgbClr val="FFFFFF"/>
                </a:highlight>
                <a:latin typeface="Consolas" panose="020B0609020204030204" pitchFamily="49" charset="0"/>
              </a:rPr>
              <a:t>status_codes</a:t>
            </a:r>
            <a:r>
              <a:rPr lang="en-US" sz="2400" dirty="0" smtClean="0">
                <a:solidFill>
                  <a:srgbClr val="000000"/>
                </a:solidFill>
                <a:highlight>
                  <a:srgbClr val="FFFFFF"/>
                </a:highlight>
                <a:latin typeface="Consolas" panose="020B0609020204030204" pitchFamily="49" charset="0"/>
              </a:rPr>
              <a:t>::OK)</a:t>
            </a:r>
          </a:p>
          <a:p>
            <a:pPr>
              <a:spcBef>
                <a:spcPts val="0"/>
              </a:spcBef>
            </a:pPr>
            <a:r>
              <a:rPr lang="en-US" sz="2400" dirty="0" smtClean="0">
                <a:solidFill>
                  <a:srgbClr val="000000"/>
                </a:solidFill>
                <a:highlight>
                  <a:srgbClr val="FFFFFF"/>
                </a:highlight>
                <a:latin typeface="Consolas" panose="020B0609020204030204" pitchFamily="49" charset="0"/>
              </a:rPr>
              <a:t>    {</a:t>
            </a:r>
          </a:p>
          <a:p>
            <a:pPr>
              <a:spcBef>
                <a:spcPts val="0"/>
              </a:spcBef>
            </a:pPr>
            <a:r>
              <a:rPr lang="en-US" sz="2400" dirty="0" smtClean="0">
                <a:solidFill>
                  <a:srgbClr val="000000"/>
                </a:solidFill>
                <a:highlight>
                  <a:srgbClr val="FFFFFF"/>
                </a:highlight>
                <a:latin typeface="Consolas" panose="020B0609020204030204" pitchFamily="49" charset="0"/>
              </a:rPr>
              <a:t>    }</a:t>
            </a:r>
          </a:p>
          <a:p>
            <a:pPr>
              <a:spcBef>
                <a:spcPts val="0"/>
              </a:spcBef>
            </a:pPr>
            <a:r>
              <a:rPr lang="en-US" sz="2400" dirty="0" smtClean="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449078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t>
            </a:r>
            <a:r>
              <a:rPr lang="en-US" dirty="0"/>
              <a:t>an HTTP request to get a JSON value</a:t>
            </a:r>
          </a:p>
        </p:txBody>
      </p:sp>
      <p:sp>
        <p:nvSpPr>
          <p:cNvPr id="3" name="Content Placeholder 2"/>
          <p:cNvSpPr>
            <a:spLocks noGrp="1"/>
          </p:cNvSpPr>
          <p:nvPr>
            <p:ph idx="1"/>
          </p:nvPr>
        </p:nvSpPr>
        <p:spPr>
          <a:xfrm>
            <a:off x="855768" y="1363662"/>
            <a:ext cx="10724938" cy="5239860"/>
          </a:xfrm>
        </p:spPr>
        <p:style>
          <a:lnRef idx="2">
            <a:schemeClr val="accent1"/>
          </a:lnRef>
          <a:fillRef idx="1">
            <a:schemeClr val="lt1"/>
          </a:fillRef>
          <a:effectRef idx="0">
            <a:schemeClr val="accent1"/>
          </a:effectRef>
          <a:fontRef idx="minor">
            <a:schemeClr val="dk1"/>
          </a:fontRef>
        </p:style>
        <p:txBody>
          <a:bodyPr lIns="182880" tIns="182880" rIns="182880" bIns="182880">
            <a:noAutofit/>
          </a:bodyPr>
          <a:lstStyle/>
          <a:p>
            <a:pPr>
              <a:spcBef>
                <a:spcPts val="0"/>
              </a:spcBef>
            </a:pPr>
            <a:r>
              <a:rPr lang="en-US" sz="2000" dirty="0" smtClean="0">
                <a:solidFill>
                  <a:srgbClr val="0000FF"/>
                </a:solidFill>
                <a:highlight>
                  <a:srgbClr val="FFFFFF"/>
                </a:highlight>
                <a:latin typeface="Consolas" panose="020B0609020204030204" pitchFamily="49" charset="0"/>
              </a:rPr>
              <a:t>void</a:t>
            </a:r>
            <a:r>
              <a:rPr lang="en-US" sz="2000" dirty="0" smtClean="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RequestJSONValue</a:t>
            </a:r>
            <a:r>
              <a:rPr lang="en-US" sz="2000" dirty="0">
                <a:solidFill>
                  <a:srgbClr val="000000"/>
                </a:solidFill>
                <a:highlight>
                  <a:srgbClr val="FFFFFF"/>
                </a:highlight>
                <a:latin typeface="Consolas" panose="020B0609020204030204" pitchFamily="49" charset="0"/>
              </a:rPr>
              <a:t>()</a:t>
            </a:r>
          </a:p>
          <a:p>
            <a:pPr>
              <a:spcBef>
                <a:spcPts val="0"/>
              </a:spcBef>
            </a:pPr>
            <a:r>
              <a:rPr lang="en-US" sz="2000" dirty="0">
                <a:solidFill>
                  <a:srgbClr val="000000"/>
                </a:solidFill>
                <a:highlight>
                  <a:srgbClr val="FFFFFF"/>
                </a:highlight>
                <a:latin typeface="Consolas" panose="020B0609020204030204" pitchFamily="49" charset="0"/>
              </a:rPr>
              <a:t>{</a:t>
            </a:r>
          </a:p>
          <a:p>
            <a:pPr>
              <a:spcBef>
                <a:spcPts val="0"/>
              </a:spcBef>
            </a:pPr>
            <a:r>
              <a:rPr lang="en-US" sz="2000" dirty="0">
                <a:solidFill>
                  <a:srgbClr val="000000"/>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http_client</a:t>
            </a:r>
            <a:r>
              <a:rPr lang="en-US" sz="2000" dirty="0">
                <a:solidFill>
                  <a:srgbClr val="000000"/>
                </a:solidFill>
                <a:highlight>
                  <a:srgbClr val="FFFFFF"/>
                </a:highlight>
                <a:latin typeface="Consolas" panose="020B0609020204030204" pitchFamily="49" charset="0"/>
              </a:rPr>
              <a:t> client(</a:t>
            </a:r>
            <a:r>
              <a:rPr lang="en-US" sz="2000" dirty="0" err="1">
                <a:solidFill>
                  <a:srgbClr val="000000"/>
                </a:solidFill>
                <a:highlight>
                  <a:srgbClr val="FFFFFF"/>
                </a:highlight>
                <a:latin typeface="Consolas" panose="020B0609020204030204" pitchFamily="49" charset="0"/>
              </a:rPr>
              <a:t>L</a:t>
            </a:r>
            <a:r>
              <a:rPr lang="en-US" sz="2000" dirty="0" err="1">
                <a:solidFill>
                  <a:srgbClr val="A31515"/>
                </a:solidFill>
                <a:highlight>
                  <a:srgbClr val="FFFFFF"/>
                </a:highlight>
                <a:latin typeface="Consolas" panose="020B0609020204030204" pitchFamily="49" charset="0"/>
              </a:rPr>
              <a:t>"http</a:t>
            </a:r>
            <a:r>
              <a:rPr lang="en-US" sz="2000" dirty="0">
                <a:solidFill>
                  <a:srgbClr val="A31515"/>
                </a:solidFill>
                <a:highlight>
                  <a:srgbClr val="FFFFFF"/>
                </a:highlight>
                <a:latin typeface="Consolas" panose="020B0609020204030204" pitchFamily="49" charset="0"/>
              </a:rPr>
              <a:t>://www.myhttpserver.com"</a:t>
            </a:r>
            <a:r>
              <a:rPr lang="en-US" sz="2000" dirty="0">
                <a:solidFill>
                  <a:srgbClr val="000000"/>
                </a:solidFill>
                <a:highlight>
                  <a:srgbClr val="FFFFFF"/>
                </a:highlight>
                <a:latin typeface="Consolas" panose="020B0609020204030204" pitchFamily="49" charset="0"/>
              </a:rPr>
              <a:t>);</a:t>
            </a:r>
          </a:p>
          <a:p>
            <a:pPr>
              <a:spcBef>
                <a:spcPts val="0"/>
              </a:spcBef>
            </a:pP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client.request</a:t>
            </a:r>
            <a:r>
              <a:rPr lang="en-US" sz="2000" dirty="0">
                <a:solidFill>
                  <a:srgbClr val="000000"/>
                </a:solidFill>
                <a:highlight>
                  <a:srgbClr val="FFFFFF"/>
                </a:highlight>
                <a:latin typeface="Consolas" panose="020B0609020204030204" pitchFamily="49" charset="0"/>
              </a:rPr>
              <a:t>(</a:t>
            </a:r>
            <a:r>
              <a:rPr lang="en-US" sz="2000" dirty="0">
                <a:solidFill>
                  <a:srgbClr val="2B91AF"/>
                </a:solidFill>
                <a:highlight>
                  <a:srgbClr val="FFFFFF"/>
                </a:highlight>
                <a:latin typeface="Consolas" panose="020B0609020204030204" pitchFamily="49" charset="0"/>
              </a:rPr>
              <a:t>methods</a:t>
            </a:r>
            <a:r>
              <a:rPr lang="en-US" sz="2000" dirty="0">
                <a:solidFill>
                  <a:srgbClr val="000000"/>
                </a:solidFill>
                <a:highlight>
                  <a:srgbClr val="FFFFFF"/>
                </a:highlight>
                <a:latin typeface="Consolas" panose="020B0609020204030204" pitchFamily="49" charset="0"/>
              </a:rPr>
              <a:t>::GET).then([](</a:t>
            </a:r>
            <a:r>
              <a:rPr lang="en-US" sz="2000" dirty="0" err="1">
                <a:solidFill>
                  <a:srgbClr val="2B91AF"/>
                </a:solidFill>
                <a:highlight>
                  <a:srgbClr val="FFFFFF"/>
                </a:highlight>
                <a:latin typeface="Consolas" panose="020B0609020204030204" pitchFamily="49" charset="0"/>
              </a:rPr>
              <a:t>http_response</a:t>
            </a:r>
            <a:r>
              <a:rPr lang="en-US" sz="2000" dirty="0">
                <a:solidFill>
                  <a:srgbClr val="000000"/>
                </a:solidFill>
                <a:highlight>
                  <a:srgbClr val="FFFFFF"/>
                </a:highlight>
                <a:latin typeface="Consolas" panose="020B0609020204030204" pitchFamily="49" charset="0"/>
              </a:rPr>
              <a:t> </a:t>
            </a:r>
            <a:r>
              <a:rPr lang="en-US" sz="2000" dirty="0">
                <a:solidFill>
                  <a:srgbClr val="808080"/>
                </a:solidFill>
                <a:highlight>
                  <a:srgbClr val="FFFFFF"/>
                </a:highlight>
                <a:latin typeface="Consolas" panose="020B0609020204030204" pitchFamily="49" charset="0"/>
              </a:rPr>
              <a:t>response</a:t>
            </a:r>
            <a:r>
              <a:rPr lang="en-US" sz="2000" dirty="0" smtClean="0">
                <a:solidFill>
                  <a:srgbClr val="000000"/>
                </a:solidFill>
                <a:highlight>
                  <a:srgbClr val="FFFFFF"/>
                </a:highlight>
                <a:latin typeface="Consolas" panose="020B0609020204030204" pitchFamily="49" charset="0"/>
              </a:rPr>
              <a:t>)</a:t>
            </a:r>
            <a:endParaRPr lang="en-US" sz="2000" dirty="0">
              <a:solidFill>
                <a:srgbClr val="000000"/>
              </a:solidFill>
              <a:highlight>
                <a:srgbClr val="FFFFFF"/>
              </a:highlight>
              <a:latin typeface="Consolas" panose="020B0609020204030204" pitchFamily="49" charset="0"/>
            </a:endParaRP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if</a:t>
            </a:r>
            <a:r>
              <a:rPr lang="en-US" sz="2000" dirty="0">
                <a:solidFill>
                  <a:srgbClr val="000000"/>
                </a:solidFill>
                <a:highlight>
                  <a:srgbClr val="FFFFFF"/>
                </a:highlight>
                <a:latin typeface="Consolas" panose="020B0609020204030204" pitchFamily="49" charset="0"/>
              </a:rPr>
              <a:t>(</a:t>
            </a:r>
            <a:r>
              <a:rPr lang="en-US" sz="2000" dirty="0" err="1">
                <a:solidFill>
                  <a:srgbClr val="808080"/>
                </a:solidFill>
                <a:highlight>
                  <a:srgbClr val="FFFFFF"/>
                </a:highlight>
                <a:latin typeface="Consolas" panose="020B0609020204030204" pitchFamily="49" charset="0"/>
              </a:rPr>
              <a:t>response</a:t>
            </a:r>
            <a:r>
              <a:rPr lang="en-US" sz="2000" dirty="0" err="1">
                <a:solidFill>
                  <a:srgbClr val="000000"/>
                </a:solidFill>
                <a:highlight>
                  <a:srgbClr val="FFFFFF"/>
                </a:highlight>
                <a:latin typeface="Consolas" panose="020B0609020204030204" pitchFamily="49" charset="0"/>
              </a:rPr>
              <a:t>.status_code</a:t>
            </a:r>
            <a:r>
              <a:rPr lang="en-US" sz="2000" dirty="0">
                <a:solidFill>
                  <a:srgbClr val="000000"/>
                </a:solidFill>
                <a:highlight>
                  <a:srgbClr val="FFFFFF"/>
                </a:highlight>
                <a:latin typeface="Consolas" panose="020B0609020204030204" pitchFamily="49" charset="0"/>
              </a:rPr>
              <a:t>() == </a:t>
            </a:r>
            <a:r>
              <a:rPr lang="en-US" sz="2000" dirty="0" err="1">
                <a:solidFill>
                  <a:srgbClr val="2B91AF"/>
                </a:solidFill>
                <a:highlight>
                  <a:srgbClr val="FFFFFF"/>
                </a:highlight>
                <a:latin typeface="Consolas" panose="020B0609020204030204" pitchFamily="49" charset="0"/>
              </a:rPr>
              <a:t>status_codes</a:t>
            </a:r>
            <a:r>
              <a:rPr lang="en-US" sz="2000" dirty="0">
                <a:solidFill>
                  <a:srgbClr val="000000"/>
                </a:solidFill>
                <a:highlight>
                  <a:srgbClr val="FFFFFF"/>
                </a:highlight>
                <a:latin typeface="Consolas" panose="020B0609020204030204" pitchFamily="49" charset="0"/>
              </a:rPr>
              <a:t>::OK)</a:t>
            </a: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return</a:t>
            </a:r>
            <a:r>
              <a:rPr lang="en-US" sz="2000" dirty="0">
                <a:solidFill>
                  <a:srgbClr val="000000"/>
                </a:solidFill>
                <a:highlight>
                  <a:srgbClr val="FFFFFF"/>
                </a:highlight>
                <a:latin typeface="Consolas" panose="020B0609020204030204" pitchFamily="49" charset="0"/>
              </a:rPr>
              <a:t> </a:t>
            </a:r>
            <a:r>
              <a:rPr lang="en-US" sz="2000" dirty="0" err="1">
                <a:solidFill>
                  <a:srgbClr val="808080"/>
                </a:solidFill>
                <a:highlight>
                  <a:srgbClr val="FFFFFF"/>
                </a:highlight>
                <a:latin typeface="Consolas" panose="020B0609020204030204" pitchFamily="49" charset="0"/>
              </a:rPr>
              <a:t>response</a:t>
            </a:r>
            <a:r>
              <a:rPr lang="en-US" sz="2000" dirty="0" err="1">
                <a:solidFill>
                  <a:srgbClr val="000000"/>
                </a:solidFill>
                <a:highlight>
                  <a:srgbClr val="FFFFFF"/>
                </a:highlight>
                <a:latin typeface="Consolas" panose="020B0609020204030204" pitchFamily="49" charset="0"/>
              </a:rPr>
              <a:t>.extract_json</a:t>
            </a:r>
            <a:r>
              <a:rPr lang="en-US" sz="2000" dirty="0">
                <a:solidFill>
                  <a:srgbClr val="000000"/>
                </a:solidFill>
                <a:highlight>
                  <a:srgbClr val="FFFFFF"/>
                </a:highlight>
                <a:latin typeface="Consolas" panose="020B0609020204030204" pitchFamily="49" charset="0"/>
              </a:rPr>
              <a:t>();</a:t>
            </a: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a:solidFill>
                  <a:srgbClr val="000000"/>
                </a:solidFill>
                <a:highlight>
                  <a:srgbClr val="FFFFFF"/>
                </a:highlight>
                <a:latin typeface="Consolas" panose="020B0609020204030204" pitchFamily="49" charset="0"/>
              </a:rPr>
              <a:t>        </a:t>
            </a:r>
            <a:r>
              <a:rPr lang="en-US" sz="2000" dirty="0">
                <a:solidFill>
                  <a:srgbClr val="008000"/>
                </a:solidFill>
                <a:highlight>
                  <a:srgbClr val="FFFFFF"/>
                </a:highlight>
                <a:latin typeface="Consolas" panose="020B0609020204030204" pitchFamily="49" charset="0"/>
              </a:rPr>
              <a:t>// Handle error cases, for now return null </a:t>
            </a:r>
            <a:r>
              <a:rPr lang="en-US" sz="2000" dirty="0" err="1">
                <a:solidFill>
                  <a:srgbClr val="008000"/>
                </a:solidFill>
                <a:highlight>
                  <a:srgbClr val="FFFFFF"/>
                </a:highlight>
                <a:latin typeface="Consolas" panose="020B0609020204030204" pitchFamily="49" charset="0"/>
              </a:rPr>
              <a:t>json</a:t>
            </a:r>
            <a:r>
              <a:rPr lang="en-US" sz="2000" dirty="0">
                <a:solidFill>
                  <a:srgbClr val="008000"/>
                </a:solidFill>
                <a:highlight>
                  <a:srgbClr val="FFFFFF"/>
                </a:highlight>
                <a:latin typeface="Consolas" panose="020B0609020204030204" pitchFamily="49" charset="0"/>
              </a:rPr>
              <a:t> value...</a:t>
            </a:r>
            <a:endParaRPr lang="en-US" sz="2000" dirty="0">
              <a:solidFill>
                <a:srgbClr val="000000"/>
              </a:solidFill>
              <a:highlight>
                <a:srgbClr val="FFFFFF"/>
              </a:highlight>
              <a:latin typeface="Consolas" panose="020B0609020204030204" pitchFamily="49" charset="0"/>
            </a:endParaRPr>
          </a:p>
          <a:p>
            <a:pPr>
              <a:spcBef>
                <a:spcPts val="0"/>
              </a:spcBef>
            </a:pP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return</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task_from_result</a:t>
            </a:r>
            <a:r>
              <a:rPr lang="en-US" sz="2000" dirty="0">
                <a:solidFill>
                  <a:srgbClr val="000000"/>
                </a:solidFill>
                <a:highlight>
                  <a:srgbClr val="FFFFFF"/>
                </a:highlight>
                <a:latin typeface="Consolas" panose="020B0609020204030204" pitchFamily="49" charset="0"/>
              </a:rPr>
              <a:t>(</a:t>
            </a:r>
            <a:r>
              <a:rPr lang="en-US" sz="2000" dirty="0" err="1">
                <a:solidFill>
                  <a:srgbClr val="000000"/>
                </a:solidFill>
                <a:highlight>
                  <a:srgbClr val="FFFFFF"/>
                </a:highlight>
                <a:latin typeface="Consolas" panose="020B0609020204030204" pitchFamily="49" charset="0"/>
              </a:rPr>
              <a:t>json</a:t>
            </a:r>
            <a:r>
              <a:rPr lang="en-US" sz="2000" dirty="0">
                <a:solidFill>
                  <a:srgbClr val="000000"/>
                </a:solidFill>
                <a:highlight>
                  <a:srgbClr val="FFFFFF"/>
                </a:highlight>
                <a:latin typeface="Consolas" panose="020B0609020204030204" pitchFamily="49" charset="0"/>
              </a:rPr>
              <a:t>::</a:t>
            </a:r>
            <a:r>
              <a:rPr lang="en-US" sz="2000" dirty="0">
                <a:solidFill>
                  <a:srgbClr val="2B91AF"/>
                </a:solidFill>
                <a:highlight>
                  <a:srgbClr val="FFFFFF"/>
                </a:highlight>
                <a:latin typeface="Consolas" panose="020B0609020204030204" pitchFamily="49" charset="0"/>
              </a:rPr>
              <a:t>value</a:t>
            </a:r>
            <a:r>
              <a:rPr lang="en-US" sz="2000" dirty="0">
                <a:solidFill>
                  <a:srgbClr val="000000"/>
                </a:solidFill>
                <a:highlight>
                  <a:srgbClr val="FFFFFF"/>
                </a:highlight>
                <a:latin typeface="Consolas" panose="020B0609020204030204" pitchFamily="49" charset="0"/>
              </a:rPr>
              <a:t>());</a:t>
            </a: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a:solidFill>
                  <a:srgbClr val="000000"/>
                </a:solidFill>
                <a:highlight>
                  <a:srgbClr val="FFFFFF"/>
                </a:highlight>
                <a:latin typeface="Consolas" panose="020B0609020204030204" pitchFamily="49" charset="0"/>
              </a:rPr>
              <a:t>    .then([](</a:t>
            </a:r>
            <a:r>
              <a:rPr lang="en-US" sz="2000" dirty="0" err="1">
                <a:solidFill>
                  <a:srgbClr val="000000"/>
                </a:solidFill>
                <a:highlight>
                  <a:srgbClr val="FFFFFF"/>
                </a:highlight>
                <a:latin typeface="Consolas" panose="020B0609020204030204" pitchFamily="49" charset="0"/>
              </a:rPr>
              <a:t>json</a:t>
            </a:r>
            <a:r>
              <a:rPr lang="en-US" sz="2000" dirty="0">
                <a:solidFill>
                  <a:srgbClr val="000000"/>
                </a:solidFill>
                <a:highlight>
                  <a:srgbClr val="FFFFFF"/>
                </a:highlight>
                <a:latin typeface="Consolas" panose="020B0609020204030204" pitchFamily="49" charset="0"/>
              </a:rPr>
              <a:t>::</a:t>
            </a:r>
            <a:r>
              <a:rPr lang="en-US" sz="2000" dirty="0">
                <a:solidFill>
                  <a:srgbClr val="2B91AF"/>
                </a:solidFill>
                <a:highlight>
                  <a:srgbClr val="FFFFFF"/>
                </a:highlight>
                <a:latin typeface="Consolas" panose="020B0609020204030204" pitchFamily="49" charset="0"/>
              </a:rPr>
              <a:t>value</a:t>
            </a:r>
            <a:r>
              <a:rPr lang="en-US" sz="2000" dirty="0">
                <a:solidFill>
                  <a:srgbClr val="000000"/>
                </a:solidFill>
                <a:highlight>
                  <a:srgbClr val="FFFFFF"/>
                </a:highlight>
                <a:latin typeface="Consolas" panose="020B0609020204030204" pitchFamily="49" charset="0"/>
              </a:rPr>
              <a:t> </a:t>
            </a:r>
            <a:r>
              <a:rPr lang="en-US" sz="2000" dirty="0">
                <a:solidFill>
                  <a:srgbClr val="808080"/>
                </a:solidFill>
                <a:highlight>
                  <a:srgbClr val="FFFFFF"/>
                </a:highlight>
                <a:latin typeface="Consolas" panose="020B0609020204030204" pitchFamily="49" charset="0"/>
              </a:rPr>
              <a:t>v</a:t>
            </a:r>
            <a:r>
              <a:rPr lang="en-US" sz="2000" dirty="0">
                <a:solidFill>
                  <a:srgbClr val="000000"/>
                </a:solidFill>
                <a:highlight>
                  <a:srgbClr val="FFFFFF"/>
                </a:highlight>
                <a:latin typeface="Consolas" panose="020B0609020204030204" pitchFamily="49" charset="0"/>
              </a:rPr>
              <a:t>)</a:t>
            </a: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a:solidFill>
                  <a:srgbClr val="000000"/>
                </a:solidFill>
                <a:highlight>
                  <a:srgbClr val="FFFFFF"/>
                </a:highlight>
                <a:latin typeface="Consolas" panose="020B0609020204030204" pitchFamily="49" charset="0"/>
              </a:rPr>
              <a:t>        </a:t>
            </a:r>
            <a:r>
              <a:rPr lang="en-US" sz="2000" dirty="0">
                <a:solidFill>
                  <a:srgbClr val="008000"/>
                </a:solidFill>
                <a:highlight>
                  <a:srgbClr val="FFFFFF"/>
                </a:highlight>
                <a:latin typeface="Consolas" panose="020B0609020204030204" pitchFamily="49" charset="0"/>
              </a:rPr>
              <a:t>// Perform actions here to process the JSON value...</a:t>
            </a:r>
            <a:endParaRPr lang="en-US" sz="2000" dirty="0">
              <a:solidFill>
                <a:srgbClr val="000000"/>
              </a:solidFill>
              <a:highlight>
                <a:srgbClr val="FFFFFF"/>
              </a:highlight>
              <a:latin typeface="Consolas" panose="020B0609020204030204" pitchFamily="49" charset="0"/>
            </a:endParaRPr>
          </a:p>
          <a:p>
            <a:pPr>
              <a:spcBef>
                <a:spcPts val="0"/>
              </a:spcBef>
            </a:pPr>
            <a:r>
              <a:rPr lang="en-US" sz="2000" dirty="0">
                <a:solidFill>
                  <a:srgbClr val="000000"/>
                </a:solidFill>
                <a:highlight>
                  <a:srgbClr val="FFFFFF"/>
                </a:highlight>
                <a:latin typeface="Consolas" panose="020B0609020204030204" pitchFamily="49" charset="0"/>
              </a:rPr>
              <a:t>    });</a:t>
            </a:r>
          </a:p>
          <a:p>
            <a:pPr>
              <a:spcBef>
                <a:spcPts val="0"/>
              </a:spcBef>
            </a:pPr>
            <a:r>
              <a:rPr lang="en-US" sz="2000" dirty="0" smtClean="0">
                <a:solidFill>
                  <a:srgbClr val="000000"/>
                </a:solidFill>
                <a:highlight>
                  <a:srgbClr val="FFFFFF"/>
                </a:highlight>
                <a:latin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25060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C++ REST SDK</a:t>
            </a:r>
            <a:endParaRPr lang="en-US" dirty="0"/>
          </a:p>
        </p:txBody>
      </p:sp>
      <p:sp>
        <p:nvSpPr>
          <p:cNvPr id="6" name="Text Placeholder 4"/>
          <p:cNvSpPr txBox="1">
            <a:spLocks/>
          </p:cNvSpPr>
          <p:nvPr/>
        </p:nvSpPr>
        <p:spPr>
          <a:xfrm>
            <a:off x="274637" y="3837066"/>
            <a:ext cx="7513637" cy="1107996"/>
          </a:xfrm>
          <a:prstGeom prst="rect">
            <a:avLst/>
          </a:prstGeom>
        </p:spPr>
        <p:txBody>
          <a:bodyPr vert="horz" lIns="0" tIns="0" rIns="0" bIns="0" rtlCol="0" anchor="b">
            <a:noAutofit/>
          </a:bodyPr>
          <a:lstStyle>
            <a:lvl1pPr marL="0" indent="0" algn="l" defTabSz="914166" rtl="0" eaLnBrk="1" latinLnBrk="0" hangingPunct="1">
              <a:spcBef>
                <a:spcPct val="20000"/>
              </a:spcBef>
              <a:buFont typeface="Arial" pitchFamily="34" charset="0"/>
              <a:buNone/>
              <a:defRPr sz="2000" kern="1200" baseline="0">
                <a:gradFill>
                  <a:gsLst>
                    <a:gs pos="0">
                      <a:schemeClr val="tx1"/>
                    </a:gs>
                    <a:gs pos="100000">
                      <a:schemeClr val="tx1"/>
                    </a:gs>
                  </a:gsLst>
                  <a:lin ang="5400000" scaled="0"/>
                </a:gradFill>
                <a:latin typeface="+mn-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0" dirty="0" smtClean="0">
                <a:gradFill>
                  <a:gsLst>
                    <a:gs pos="0">
                      <a:srgbClr val="FFFFFF"/>
                    </a:gs>
                    <a:gs pos="100000">
                      <a:srgbClr val="FFFFFF"/>
                    </a:gs>
                  </a:gsLst>
                  <a:lin ang="5400000" scaled="0"/>
                </a:gradFill>
                <a:effectLst>
                  <a:outerShdw blurRad="50800" dist="38100" dir="10800000" algn="r" rotWithShape="0">
                    <a:prstClr val="black">
                      <a:alpha val="40000"/>
                    </a:prstClr>
                  </a:outerShdw>
                  <a:reflection blurRad="177800" stA="41000" endPos="50000" dist="60007" dir="5400000" sy="-100000" algn="bl" rotWithShape="0"/>
                </a:effectLst>
                <a:cs typeface="Segoe UI" panose="020B0502040204020203" pitchFamily="34" charset="0"/>
              </a:rPr>
              <a:t>demo</a:t>
            </a:r>
            <a:endParaRPr lang="en-US" sz="8000" dirty="0">
              <a:gradFill>
                <a:gsLst>
                  <a:gs pos="0">
                    <a:srgbClr val="FFFFFF"/>
                  </a:gs>
                  <a:gs pos="100000">
                    <a:srgbClr val="FFFFFF"/>
                  </a:gs>
                </a:gsLst>
                <a:lin ang="5400000" scaled="0"/>
              </a:gradFill>
              <a:effectLst>
                <a:outerShdw blurRad="50800" dist="38100" dir="10800000" algn="r" rotWithShape="0">
                  <a:prstClr val="black">
                    <a:alpha val="40000"/>
                  </a:prstClr>
                </a:outerShdw>
                <a:reflection blurRad="177800" stA="41000" endPos="50000" dist="60007" dir="5400000" sy="-100000" algn="bl" rotWithShape="0"/>
              </a:effectLst>
              <a:cs typeface="Segoe UI" panose="020B0502040204020203" pitchFamily="34" charset="0"/>
            </a:endParaRPr>
          </a:p>
        </p:txBody>
      </p:sp>
    </p:spTree>
    <p:extLst>
      <p:ext uri="{BB962C8B-B14F-4D97-AF65-F5344CB8AC3E}">
        <p14:creationId xmlns:p14="http://schemas.microsoft.com/office/powerpoint/2010/main" val="4022268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solidFill>
                  <a:schemeClr val="tx1">
                    <a:lumMod val="50000"/>
                  </a:schemeClr>
                </a:solidFill>
              </a:rPr>
              <a:t>0.	Windows 8.1 Tools</a:t>
            </a:r>
          </a:p>
          <a:p>
            <a:r>
              <a:rPr lang="en-US" dirty="0">
                <a:solidFill>
                  <a:schemeClr val="tx1">
                    <a:lumMod val="50000"/>
                  </a:schemeClr>
                </a:solidFill>
              </a:rPr>
              <a:t>1.	Performance</a:t>
            </a:r>
          </a:p>
          <a:p>
            <a:r>
              <a:rPr lang="en-US" dirty="0">
                <a:solidFill>
                  <a:schemeClr val="tx1">
                    <a:lumMod val="50000"/>
                  </a:schemeClr>
                </a:solidFill>
              </a:rPr>
              <a:t>2.	Compatibility</a:t>
            </a:r>
          </a:p>
          <a:p>
            <a:r>
              <a:rPr lang="en-US" dirty="0" smtClean="0">
                <a:solidFill>
                  <a:schemeClr val="tx1">
                    <a:lumMod val="50000"/>
                  </a:schemeClr>
                </a:solidFill>
              </a:rPr>
              <a:t>3.	Portability</a:t>
            </a:r>
          </a:p>
          <a:p>
            <a:r>
              <a:rPr lang="en-US" b="1" dirty="0"/>
              <a:t>4.	Productivity</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 r="1"/>
          <a:stretch>
            <a:fillRect/>
          </a:stretch>
        </p:blipFill>
        <p:spPr/>
      </p:pic>
    </p:spTree>
    <p:extLst>
      <p:ext uri="{BB962C8B-B14F-4D97-AF65-F5344CB8AC3E}">
        <p14:creationId xmlns:p14="http://schemas.microsoft.com/office/powerpoint/2010/main" val="190698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NuGet</a:t>
            </a:r>
            <a:endParaRPr lang="en-US" dirty="0"/>
          </a:p>
        </p:txBody>
      </p:sp>
      <p:sp>
        <p:nvSpPr>
          <p:cNvPr id="3" name="Text Placeholder 2"/>
          <p:cNvSpPr>
            <a:spLocks noGrp="1"/>
          </p:cNvSpPr>
          <p:nvPr>
            <p:ph type="body" sz="quarter" idx="10"/>
          </p:nvPr>
        </p:nvSpPr>
        <p:spPr>
          <a:xfrm>
            <a:off x="274638" y="1668463"/>
            <a:ext cx="4338656" cy="5027612"/>
          </a:xfrm>
        </p:spPr>
        <p:txBody>
          <a:bodyPr/>
          <a:lstStyle/>
          <a:p>
            <a:r>
              <a:rPr lang="en-US" sz="2800" dirty="0" smtClean="0"/>
              <a:t>Easy acquisition and usage of compatible libraries in C++ projects</a:t>
            </a:r>
          </a:p>
          <a:p>
            <a:endParaRPr lang="en-US" sz="2800" dirty="0" smtClean="0"/>
          </a:p>
          <a:p>
            <a:r>
              <a:rPr lang="en-US" sz="2800" dirty="0" smtClean="0"/>
              <a:t>Library vendors can expose their libraries as </a:t>
            </a:r>
            <a:r>
              <a:rPr lang="en-US" sz="2800" dirty="0" err="1" smtClean="0"/>
              <a:t>NuGet</a:t>
            </a:r>
            <a:r>
              <a:rPr lang="en-US" sz="2800" dirty="0" smtClean="0"/>
              <a:t> packages using available tools</a:t>
            </a:r>
          </a:p>
          <a:p>
            <a:endParaRPr lang="en-US" sz="2800" dirty="0"/>
          </a:p>
          <a:p>
            <a:endParaRPr lang="en-US" sz="2800" dirty="0"/>
          </a:p>
        </p:txBody>
      </p:sp>
      <p:sp>
        <p:nvSpPr>
          <p:cNvPr id="6" name="Text Placeholder 2"/>
          <p:cNvSpPr txBox="1">
            <a:spLocks/>
          </p:cNvSpPr>
          <p:nvPr/>
        </p:nvSpPr>
        <p:spPr>
          <a:xfrm>
            <a:off x="274638" y="5934076"/>
            <a:ext cx="11048999" cy="761999"/>
          </a:xfrm>
          <a:prstGeom prst="rect">
            <a:avLst/>
          </a:prstGeom>
        </p:spPr>
        <p:txBody>
          <a:bodyPr vert="horz" lIns="0" tIns="0" rIns="0" bIns="0" rtlCol="0">
            <a:noAutofit/>
          </a:bodyPr>
          <a:lst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hlinkClick r:id="rId2"/>
              </a:rPr>
              <a:t>http://</a:t>
            </a:r>
            <a:r>
              <a:rPr lang="en-US" sz="2800" dirty="0" smtClean="0">
                <a:hlinkClick r:id="rId2"/>
              </a:rPr>
              <a:t>blogs.msdn.com/b/vcblog/archive/2013/04/26/nuget-for-c.aspx</a:t>
            </a:r>
            <a:endParaRPr lang="en-US" sz="2800" dirty="0" smtClean="0"/>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836" y="677863"/>
            <a:ext cx="7562475" cy="5027614"/>
          </a:xfrm>
          <a:prstGeom prst="rect">
            <a:avLst/>
          </a:prstGeom>
        </p:spPr>
      </p:pic>
    </p:spTree>
    <p:extLst>
      <p:ext uri="{BB962C8B-B14F-4D97-AF65-F5344CB8AC3E}">
        <p14:creationId xmlns:p14="http://schemas.microsoft.com/office/powerpoint/2010/main" val="2945141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IDE Enhancements</a:t>
            </a:r>
            <a:endParaRPr lang="en-US" dirty="0"/>
          </a:p>
        </p:txBody>
      </p:sp>
      <p:sp>
        <p:nvSpPr>
          <p:cNvPr id="6" name="Text Placeholder 4"/>
          <p:cNvSpPr txBox="1">
            <a:spLocks/>
          </p:cNvSpPr>
          <p:nvPr/>
        </p:nvSpPr>
        <p:spPr>
          <a:xfrm>
            <a:off x="274637" y="3837066"/>
            <a:ext cx="7513637" cy="1107996"/>
          </a:xfrm>
          <a:prstGeom prst="rect">
            <a:avLst/>
          </a:prstGeom>
        </p:spPr>
        <p:txBody>
          <a:bodyPr vert="horz" lIns="0" tIns="0" rIns="0" bIns="0" rtlCol="0" anchor="b">
            <a:noAutofit/>
          </a:bodyPr>
          <a:lstStyle>
            <a:lvl1pPr marL="0" indent="0" algn="l" defTabSz="914166" rtl="0" eaLnBrk="1" latinLnBrk="0" hangingPunct="1">
              <a:spcBef>
                <a:spcPct val="20000"/>
              </a:spcBef>
              <a:buFont typeface="Arial" pitchFamily="34" charset="0"/>
              <a:buNone/>
              <a:defRPr sz="2000" kern="1200" baseline="0">
                <a:gradFill>
                  <a:gsLst>
                    <a:gs pos="0">
                      <a:schemeClr val="tx1"/>
                    </a:gs>
                    <a:gs pos="100000">
                      <a:schemeClr val="tx1"/>
                    </a:gs>
                  </a:gsLst>
                  <a:lin ang="5400000" scaled="0"/>
                </a:gradFill>
                <a:latin typeface="+mn-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0" dirty="0" smtClean="0">
                <a:gradFill>
                  <a:gsLst>
                    <a:gs pos="0">
                      <a:srgbClr val="FFFFFF"/>
                    </a:gs>
                    <a:gs pos="100000">
                      <a:srgbClr val="FFFFFF"/>
                    </a:gs>
                  </a:gsLst>
                  <a:lin ang="5400000" scaled="0"/>
                </a:gradFill>
                <a:effectLst>
                  <a:outerShdw blurRad="50800" dist="38100" dir="10800000" algn="r" rotWithShape="0">
                    <a:prstClr val="black">
                      <a:alpha val="40000"/>
                    </a:prstClr>
                  </a:outerShdw>
                  <a:reflection blurRad="177800" stA="41000" endPos="50000" dist="60007" dir="5400000" sy="-100000" algn="bl" rotWithShape="0"/>
                </a:effectLst>
                <a:cs typeface="Segoe UI" panose="020B0502040204020203" pitchFamily="34" charset="0"/>
              </a:rPr>
              <a:t>demo</a:t>
            </a:r>
            <a:endParaRPr lang="en-US" sz="8000" dirty="0">
              <a:gradFill>
                <a:gsLst>
                  <a:gs pos="0">
                    <a:srgbClr val="FFFFFF"/>
                  </a:gs>
                  <a:gs pos="100000">
                    <a:srgbClr val="FFFFFF"/>
                  </a:gs>
                </a:gsLst>
                <a:lin ang="5400000" scaled="0"/>
              </a:gradFill>
              <a:effectLst>
                <a:outerShdw blurRad="50800" dist="38100" dir="10800000" algn="r" rotWithShape="0">
                  <a:prstClr val="black">
                    <a:alpha val="40000"/>
                  </a:prstClr>
                </a:outerShdw>
                <a:reflection blurRad="177800" stA="41000" endPos="50000" dist="60007" dir="5400000" sy="-100000" algn="bl" rotWithShape="0"/>
              </a:effectLst>
              <a:cs typeface="Segoe UI" panose="020B0502040204020203" pitchFamily="34" charset="0"/>
            </a:endParaRPr>
          </a:p>
        </p:txBody>
      </p:sp>
    </p:spTree>
    <p:extLst>
      <p:ext uri="{BB962C8B-B14F-4D97-AF65-F5344CB8AC3E}">
        <p14:creationId xmlns:p14="http://schemas.microsoft.com/office/powerpoint/2010/main" val="880881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437" y="220662"/>
            <a:ext cx="4974275" cy="6591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637" y="944562"/>
            <a:ext cx="3321844" cy="5905500"/>
          </a:xfrm>
          <a:prstGeom prst="rect">
            <a:avLst/>
          </a:prstGeom>
        </p:spPr>
      </p:pic>
      <p:sp>
        <p:nvSpPr>
          <p:cNvPr id="7" name="Oval 6"/>
          <p:cNvSpPr/>
          <p:nvPr/>
        </p:nvSpPr>
        <p:spPr bwMode="auto">
          <a:xfrm>
            <a:off x="2255837" y="601662"/>
            <a:ext cx="1524000" cy="1066800"/>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10"/>
          <p:cNvSpPr/>
          <p:nvPr/>
        </p:nvSpPr>
        <p:spPr bwMode="auto">
          <a:xfrm>
            <a:off x="998055" y="1287462"/>
            <a:ext cx="1791182" cy="4657060"/>
          </a:xfrm>
          <a:custGeom>
            <a:avLst/>
            <a:gdLst>
              <a:gd name="connsiteX0" fmla="*/ 579071 w 1791182"/>
              <a:gd name="connsiteY0" fmla="*/ 4657060 h 4657060"/>
              <a:gd name="connsiteX1" fmla="*/ 26178 w 1791182"/>
              <a:gd name="connsiteY1" fmla="*/ 3540642 h 4657060"/>
              <a:gd name="connsiteX2" fmla="*/ 153768 w 1791182"/>
              <a:gd name="connsiteY2" fmla="*/ 2307265 h 4657060"/>
              <a:gd name="connsiteX3" fmla="*/ 717294 w 1791182"/>
              <a:gd name="connsiteY3" fmla="*/ 1063256 h 4657060"/>
              <a:gd name="connsiteX4" fmla="*/ 1440308 w 1791182"/>
              <a:gd name="connsiteY4" fmla="*/ 361507 h 4657060"/>
              <a:gd name="connsiteX5" fmla="*/ 1684857 w 1791182"/>
              <a:gd name="connsiteY5" fmla="*/ 159488 h 4657060"/>
              <a:gd name="connsiteX6" fmla="*/ 1791182 w 1791182"/>
              <a:gd name="connsiteY6" fmla="*/ 0 h 465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2" h="4657060">
                <a:moveTo>
                  <a:pt x="579071" y="4657060"/>
                </a:moveTo>
                <a:cubicBezTo>
                  <a:pt x="338066" y="4294667"/>
                  <a:pt x="97062" y="3932274"/>
                  <a:pt x="26178" y="3540642"/>
                </a:cubicBezTo>
                <a:cubicBezTo>
                  <a:pt x="-44706" y="3149010"/>
                  <a:pt x="38582" y="2720163"/>
                  <a:pt x="153768" y="2307265"/>
                </a:cubicBezTo>
                <a:cubicBezTo>
                  <a:pt x="268954" y="1894367"/>
                  <a:pt x="502871" y="1387549"/>
                  <a:pt x="717294" y="1063256"/>
                </a:cubicBezTo>
                <a:cubicBezTo>
                  <a:pt x="931717" y="738963"/>
                  <a:pt x="1279048" y="512135"/>
                  <a:pt x="1440308" y="361507"/>
                </a:cubicBezTo>
                <a:cubicBezTo>
                  <a:pt x="1601568" y="210879"/>
                  <a:pt x="1626378" y="219739"/>
                  <a:pt x="1684857" y="159488"/>
                </a:cubicBezTo>
                <a:cubicBezTo>
                  <a:pt x="1743336" y="99237"/>
                  <a:pt x="1767259" y="49618"/>
                  <a:pt x="1791182" y="0"/>
                </a:cubicBezTo>
              </a:path>
            </a:pathLst>
          </a:custGeom>
          <a:noFill/>
          <a:ln w="57150">
            <a:solidFill>
              <a:srgbClr val="FF0000"/>
            </a:solidFill>
            <a:headEnd type="oval"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4008437" y="944561"/>
            <a:ext cx="3505201" cy="5905501"/>
            <a:chOff x="4084636" y="906462"/>
            <a:chExt cx="3505201" cy="5905501"/>
          </a:xfrm>
          <a:solidFill>
            <a:srgbClr val="979797">
              <a:alpha val="32157"/>
            </a:srgbClr>
          </a:solidFill>
        </p:grpSpPr>
        <p:sp>
          <p:nvSpPr>
            <p:cNvPr id="19" name="Right Triangle 18"/>
            <p:cNvSpPr/>
            <p:nvPr/>
          </p:nvSpPr>
          <p:spPr bwMode="auto">
            <a:xfrm flipH="1">
              <a:off x="4084637" y="906462"/>
              <a:ext cx="3505200" cy="4191000"/>
            </a:xfrm>
            <a:prstGeom prst="r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ight Triangle 19"/>
            <p:cNvSpPr/>
            <p:nvPr/>
          </p:nvSpPr>
          <p:spPr bwMode="auto">
            <a:xfrm flipH="1" flipV="1">
              <a:off x="4084636" y="5816083"/>
              <a:ext cx="3505200" cy="995880"/>
            </a:xfrm>
            <a:prstGeom prst="r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4084636" y="5097462"/>
              <a:ext cx="3505200" cy="71862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0" y="0"/>
            <a:ext cx="12436475" cy="6994525"/>
          </a:xfrm>
          <a:prstGeom prst="rect">
            <a:avLst/>
          </a:prstGeom>
          <a:solidFill>
            <a:schemeClr val="tx1">
              <a:lumMod val="85000"/>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8182" t="-1730" r="11363" b="1730"/>
          <a:stretch/>
        </p:blipFill>
        <p:spPr>
          <a:xfrm rot="5400000">
            <a:off x="5302415" y="2071389"/>
            <a:ext cx="5125127" cy="4091835"/>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46506" t="52608" r="26443" b="21408"/>
          <a:stretch/>
        </p:blipFill>
        <p:spPr>
          <a:xfrm rot="20336250">
            <a:off x="5045176" y="704886"/>
            <a:ext cx="2088486" cy="1128410"/>
          </a:xfrm>
          <a:prstGeom prst="rect">
            <a:avLst/>
          </a:prstGeom>
        </p:spPr>
      </p:pic>
      <p:pic>
        <p:nvPicPr>
          <p:cNvPr id="16" name="Picture 15"/>
          <p:cNvPicPr>
            <a:picLocks noChangeAspect="1"/>
          </p:cNvPicPr>
          <p:nvPr/>
        </p:nvPicPr>
        <p:blipFill>
          <a:blip r:embed="rId6">
            <a:lum bright="40000" contrast="40000"/>
            <a:extLst>
              <a:ext uri="{28A0092B-C50C-407E-A947-70E740481C1C}">
                <a14:useLocalDpi xmlns:a14="http://schemas.microsoft.com/office/drawing/2010/main" val="0"/>
              </a:ext>
            </a:extLst>
          </a:blip>
          <a:stretch>
            <a:fillRect/>
          </a:stretch>
        </p:blipFill>
        <p:spPr>
          <a:xfrm>
            <a:off x="1630960" y="2061056"/>
            <a:ext cx="2713543" cy="2551740"/>
          </a:xfrm>
          <a:prstGeom prst="rect">
            <a:avLst/>
          </a:prstGeom>
        </p:spPr>
      </p:pic>
    </p:spTree>
    <p:extLst>
      <p:ext uri="{BB962C8B-B14F-4D97-AF65-F5344CB8AC3E}">
        <p14:creationId xmlns:p14="http://schemas.microsoft.com/office/powerpoint/2010/main" val="2210717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Code Formatting</a:t>
            </a:r>
            <a:endParaRPr lang="en-US" dirty="0"/>
          </a:p>
        </p:txBody>
      </p:sp>
      <p:sp>
        <p:nvSpPr>
          <p:cNvPr id="14" name="Text Placeholder 13"/>
          <p:cNvSpPr>
            <a:spLocks noGrp="1"/>
          </p:cNvSpPr>
          <p:nvPr>
            <p:ph type="body" sz="quarter" idx="10"/>
          </p:nvPr>
        </p:nvSpPr>
        <p:spPr>
          <a:xfrm>
            <a:off x="274638" y="1668463"/>
            <a:ext cx="4571999" cy="5027612"/>
          </a:xfrm>
        </p:spPr>
        <p:txBody>
          <a:bodyPr/>
          <a:lstStyle/>
          <a:p>
            <a:endParaRPr lang="en-US" sz="2800" dirty="0" smtClean="0"/>
          </a:p>
          <a:p>
            <a:r>
              <a:rPr lang="en-US" sz="2800" dirty="0" smtClean="0"/>
              <a:t>Configurable options for indentation, space, new lines and wrapping</a:t>
            </a:r>
          </a:p>
          <a:p>
            <a:endParaRPr lang="en-US" sz="2800" dirty="0" smtClean="0"/>
          </a:p>
          <a:p>
            <a:r>
              <a:rPr lang="en-US" sz="2800" dirty="0" smtClean="0"/>
              <a:t>Automatically applied while typing, pasting or formatting</a:t>
            </a:r>
            <a:endParaRPr lang="en-US" sz="2800" dirty="0"/>
          </a:p>
        </p:txBody>
      </p:sp>
      <p:pic>
        <p:nvPicPr>
          <p:cNvPr id="15" name="Picture 14"/>
          <p:cNvPicPr>
            <a:picLocks noChangeAspect="1"/>
          </p:cNvPicPr>
          <p:nvPr/>
        </p:nvPicPr>
        <p:blipFill>
          <a:blip r:embed="rId3"/>
          <a:stretch>
            <a:fillRect/>
          </a:stretch>
        </p:blipFill>
        <p:spPr>
          <a:xfrm>
            <a:off x="5018087" y="1772305"/>
            <a:ext cx="7143750" cy="4960134"/>
          </a:xfrm>
          <a:prstGeom prst="rect">
            <a:avLst/>
          </a:prstGeom>
        </p:spPr>
      </p:pic>
    </p:spTree>
    <p:extLst>
      <p:ext uri="{BB962C8B-B14F-4D97-AF65-F5344CB8AC3E}">
        <p14:creationId xmlns:p14="http://schemas.microsoft.com/office/powerpoint/2010/main" val="3391621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 / Code Switching</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3563" y="1173199"/>
            <a:ext cx="5989320" cy="5120640"/>
          </a:xfrm>
          <a:prstGeom prst="rect">
            <a:avLst/>
          </a:prstGeom>
          <a:noFill/>
          <a:ln>
            <a:noFill/>
          </a:ln>
        </p:spPr>
      </p:pic>
      <p:sp>
        <p:nvSpPr>
          <p:cNvPr id="5" name="Title 1"/>
          <p:cNvSpPr txBox="1">
            <a:spLocks/>
          </p:cNvSpPr>
          <p:nvPr/>
        </p:nvSpPr>
        <p:spPr>
          <a:xfrm>
            <a:off x="7208837" y="2793275"/>
            <a:ext cx="5220512" cy="912813"/>
          </a:xfrm>
          <a:prstGeom prst="rect">
            <a:avLst/>
          </a:prstGeom>
        </p:spPr>
        <p:txBody>
          <a:bodyPr vert="horz" lIns="0" tIns="0" rIns="0" bIns="0" rtlCol="0" anchor="t">
            <a:noAutofit/>
          </a:bodyPr>
          <a:lstStyle>
            <a:lvl1pPr algn="l" defTabSz="914166" rtl="0" eaLnBrk="1" latinLnBrk="0" hangingPunct="1">
              <a:spcBef>
                <a:spcPct val="0"/>
              </a:spcBef>
              <a:buNone/>
              <a:defRPr sz="4800" kern="1200">
                <a:solidFill>
                  <a:srgbClr val="505050"/>
                </a:solidFill>
                <a:latin typeface="+mj-lt"/>
                <a:ea typeface="+mj-ea"/>
                <a:cs typeface="+mj-cs"/>
              </a:defRPr>
            </a:lvl1pPr>
          </a:lstStyle>
          <a:p>
            <a:r>
              <a:rPr lang="en-US" dirty="0" smtClean="0"/>
              <a:t>Brace Completion</a:t>
            </a:r>
            <a:endParaRPr lang="en-US" dirty="0"/>
          </a:p>
        </p:txBody>
      </p:sp>
      <p:pic>
        <p:nvPicPr>
          <p:cNvPr id="6" name="Picture 5"/>
          <p:cNvPicPr>
            <a:picLocks noChangeAspect="1"/>
          </p:cNvPicPr>
          <p:nvPr/>
        </p:nvPicPr>
        <p:blipFill>
          <a:blip r:embed="rId3"/>
          <a:stretch>
            <a:fillRect/>
          </a:stretch>
        </p:blipFill>
        <p:spPr>
          <a:xfrm>
            <a:off x="7208837" y="3878262"/>
            <a:ext cx="3827560" cy="2321794"/>
          </a:xfrm>
          <a:prstGeom prst="rect">
            <a:avLst/>
          </a:prstGeom>
        </p:spPr>
      </p:pic>
    </p:spTree>
    <p:extLst>
      <p:ext uri="{BB962C8B-B14F-4D97-AF65-F5344CB8AC3E}">
        <p14:creationId xmlns:p14="http://schemas.microsoft.com/office/powerpoint/2010/main" val="4074861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Peek</a:t>
            </a:r>
            <a:endParaRPr lang="en-US" dirty="0"/>
          </a:p>
        </p:txBody>
      </p:sp>
      <p:sp>
        <p:nvSpPr>
          <p:cNvPr id="3" name="Text Placeholder 2"/>
          <p:cNvSpPr>
            <a:spLocks noGrp="1"/>
          </p:cNvSpPr>
          <p:nvPr>
            <p:ph type="body" sz="quarter" idx="10"/>
          </p:nvPr>
        </p:nvSpPr>
        <p:spPr/>
        <p:txBody>
          <a:bodyPr/>
          <a:lstStyle/>
          <a:p>
            <a:r>
              <a:rPr lang="en-US" dirty="0" smtClean="0"/>
              <a:t>View type definitions without leaving the current open file</a:t>
            </a:r>
            <a:endParaRPr lang="en-US" dirty="0"/>
          </a:p>
        </p:txBody>
      </p:sp>
      <p:pic>
        <p:nvPicPr>
          <p:cNvPr id="6" name="Picture 5"/>
          <p:cNvPicPr>
            <a:picLocks noChangeAspect="1"/>
          </p:cNvPicPr>
          <p:nvPr/>
        </p:nvPicPr>
        <p:blipFill>
          <a:blip r:embed="rId2"/>
          <a:stretch>
            <a:fillRect/>
          </a:stretch>
        </p:blipFill>
        <p:spPr>
          <a:xfrm>
            <a:off x="838269" y="2395484"/>
            <a:ext cx="10759936" cy="4378378"/>
          </a:xfrm>
          <a:prstGeom prst="rect">
            <a:avLst/>
          </a:prstGeom>
        </p:spPr>
      </p:pic>
    </p:spTree>
    <p:extLst>
      <p:ext uri="{BB962C8B-B14F-4D97-AF65-F5344CB8AC3E}">
        <p14:creationId xmlns:p14="http://schemas.microsoft.com/office/powerpoint/2010/main" val="4090627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Code Analysis UI Enhancements</a:t>
            </a:r>
            <a:endParaRPr lang="en-US" dirty="0"/>
          </a:p>
        </p:txBody>
      </p:sp>
      <p:sp>
        <p:nvSpPr>
          <p:cNvPr id="3" name="Content Placeholder 2"/>
          <p:cNvSpPr>
            <a:spLocks noGrp="1"/>
          </p:cNvSpPr>
          <p:nvPr>
            <p:ph idx="1"/>
          </p:nvPr>
        </p:nvSpPr>
        <p:spPr>
          <a:xfrm>
            <a:off x="855769" y="1861968"/>
            <a:ext cx="6962668" cy="4437962"/>
          </a:xfrm>
        </p:spPr>
        <p:txBody>
          <a:bodyPr/>
          <a:lstStyle/>
          <a:p>
            <a:pPr>
              <a:lnSpc>
                <a:spcPct val="100000"/>
              </a:lnSpc>
              <a:spcBef>
                <a:spcPts val="1800"/>
              </a:spcBef>
            </a:pPr>
            <a:r>
              <a:rPr lang="en-US" dirty="0" smtClean="0"/>
              <a:t>Filter on categories and sort on various fields to help focus on important problems first</a:t>
            </a:r>
          </a:p>
        </p:txBody>
      </p:sp>
      <p:pic>
        <p:nvPicPr>
          <p:cNvPr id="4" name="Picture 3"/>
          <p:cNvPicPr>
            <a:picLocks noChangeAspect="1"/>
          </p:cNvPicPr>
          <p:nvPr/>
        </p:nvPicPr>
        <p:blipFill>
          <a:blip r:embed="rId2"/>
          <a:stretch>
            <a:fillRect/>
          </a:stretch>
        </p:blipFill>
        <p:spPr>
          <a:xfrm>
            <a:off x="7666037" y="1200375"/>
            <a:ext cx="3849119" cy="5649687"/>
          </a:xfrm>
          <a:prstGeom prst="rect">
            <a:avLst/>
          </a:prstGeom>
        </p:spPr>
      </p:pic>
    </p:spTree>
    <p:extLst>
      <p:ext uri="{BB962C8B-B14F-4D97-AF65-F5344CB8AC3E}">
        <p14:creationId xmlns:p14="http://schemas.microsoft.com/office/powerpoint/2010/main" val="2662711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Async Debugging</a:t>
            </a:r>
            <a:endParaRPr lang="en-US" dirty="0"/>
          </a:p>
        </p:txBody>
      </p:sp>
      <p:sp>
        <p:nvSpPr>
          <p:cNvPr id="6" name="Content Placeholder 5"/>
          <p:cNvSpPr>
            <a:spLocks noGrp="1"/>
          </p:cNvSpPr>
          <p:nvPr>
            <p:ph idx="1"/>
          </p:nvPr>
        </p:nvSpPr>
        <p:spPr/>
        <p:txBody>
          <a:bodyPr/>
          <a:lstStyle/>
          <a:p>
            <a:r>
              <a:rPr lang="en-US" dirty="0" smtClean="0"/>
              <a:t>Supports Windows Store and Desktop apps</a:t>
            </a:r>
          </a:p>
          <a:p>
            <a:r>
              <a:rPr lang="en-US" dirty="0" smtClean="0"/>
              <a:t>Requires Windows 8.1</a:t>
            </a:r>
          </a:p>
          <a:p>
            <a:r>
              <a:rPr lang="en-US" dirty="0" smtClean="0"/>
              <a:t>Enhancements to the Call Stack and Tasks window </a:t>
            </a:r>
          </a:p>
          <a:p>
            <a:pPr lvl="1"/>
            <a:r>
              <a:rPr lang="en-US" dirty="0" smtClean="0">
                <a:latin typeface="+mj-lt"/>
              </a:rPr>
              <a:t>Answers the questions “Why am I here?” &amp; “What is going on right now?”</a:t>
            </a:r>
            <a:endParaRPr lang="en-US" dirty="0">
              <a:latin typeface="+mj-lt"/>
            </a:endParaRPr>
          </a:p>
        </p:txBody>
      </p:sp>
      <p:pic>
        <p:nvPicPr>
          <p:cNvPr id="3" name="Picture 2"/>
          <p:cNvPicPr>
            <a:picLocks noChangeAspect="1"/>
          </p:cNvPicPr>
          <p:nvPr/>
        </p:nvPicPr>
        <p:blipFill>
          <a:blip r:embed="rId4"/>
          <a:stretch>
            <a:fillRect/>
          </a:stretch>
        </p:blipFill>
        <p:spPr>
          <a:xfrm>
            <a:off x="180721" y="4262288"/>
            <a:ext cx="6363075" cy="2312079"/>
          </a:xfrm>
          <a:prstGeom prst="rect">
            <a:avLst/>
          </a:prstGeom>
        </p:spPr>
      </p:pic>
      <p:pic>
        <p:nvPicPr>
          <p:cNvPr id="2" name="Picture 1"/>
          <p:cNvPicPr>
            <a:picLocks noChangeAspect="1"/>
          </p:cNvPicPr>
          <p:nvPr/>
        </p:nvPicPr>
        <p:blipFill>
          <a:blip r:embed="rId5"/>
          <a:stretch>
            <a:fillRect/>
          </a:stretch>
        </p:blipFill>
        <p:spPr>
          <a:xfrm>
            <a:off x="5868747" y="3876132"/>
            <a:ext cx="6431077" cy="2972673"/>
          </a:xfrm>
          <a:prstGeom prst="rect">
            <a:avLst/>
          </a:prstGeom>
        </p:spPr>
      </p:pic>
    </p:spTree>
    <p:custDataLst>
      <p:tags r:id="rId1"/>
    </p:custDataLst>
    <p:extLst>
      <p:ext uri="{BB962C8B-B14F-4D97-AF65-F5344CB8AC3E}">
        <p14:creationId xmlns:p14="http://schemas.microsoft.com/office/powerpoint/2010/main" val="2981954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“Just My Code” debugging</a:t>
            </a:r>
            <a:endParaRPr lang="en-US" dirty="0"/>
          </a:p>
        </p:txBody>
      </p:sp>
      <p:sp>
        <p:nvSpPr>
          <p:cNvPr id="3" name="Content Placeholder 2"/>
          <p:cNvSpPr>
            <a:spLocks noGrp="1"/>
          </p:cNvSpPr>
          <p:nvPr>
            <p:ph idx="1"/>
          </p:nvPr>
        </p:nvSpPr>
        <p:spPr>
          <a:xfrm>
            <a:off x="122238" y="1363662"/>
            <a:ext cx="7467599" cy="4437962"/>
          </a:xfrm>
        </p:spPr>
        <p:txBody>
          <a:bodyPr/>
          <a:lstStyle/>
          <a:p>
            <a:pPr>
              <a:lnSpc>
                <a:spcPct val="100000"/>
              </a:lnSpc>
              <a:spcBef>
                <a:spcPts val="1200"/>
              </a:spcBef>
            </a:pPr>
            <a:r>
              <a:rPr lang="en-US" sz="2800" dirty="0" smtClean="0">
                <a:latin typeface="+mj-lt"/>
              </a:rPr>
              <a:t>Helps developer focus on code they authored</a:t>
            </a:r>
          </a:p>
          <a:p>
            <a:pPr lvl="1">
              <a:lnSpc>
                <a:spcPct val="100000"/>
              </a:lnSpc>
              <a:spcBef>
                <a:spcPts val="1200"/>
              </a:spcBef>
            </a:pPr>
            <a:endParaRPr lang="en-US" sz="1200" dirty="0" smtClean="0">
              <a:latin typeface="+mj-lt"/>
            </a:endParaRPr>
          </a:p>
          <a:p>
            <a:pPr lvl="1">
              <a:lnSpc>
                <a:spcPct val="100000"/>
              </a:lnSpc>
              <a:spcBef>
                <a:spcPts val="1200"/>
              </a:spcBef>
            </a:pPr>
            <a:r>
              <a:rPr lang="en-US" dirty="0" smtClean="0">
                <a:latin typeface="+mj-lt"/>
              </a:rPr>
              <a:t>Call Stack window hides non-user code</a:t>
            </a:r>
          </a:p>
          <a:p>
            <a:pPr lvl="1">
              <a:lnSpc>
                <a:spcPct val="100000"/>
              </a:lnSpc>
              <a:spcBef>
                <a:spcPts val="1200"/>
              </a:spcBef>
            </a:pPr>
            <a:endParaRPr lang="en-US" sz="1200" dirty="0" smtClean="0">
              <a:latin typeface="+mj-lt"/>
            </a:endParaRPr>
          </a:p>
          <a:p>
            <a:pPr lvl="1">
              <a:lnSpc>
                <a:spcPct val="100000"/>
              </a:lnSpc>
              <a:spcBef>
                <a:spcPts val="1200"/>
              </a:spcBef>
            </a:pPr>
            <a:r>
              <a:rPr lang="en-US" dirty="0" smtClean="0">
                <a:latin typeface="+mj-lt"/>
              </a:rPr>
              <a:t>Non-user code defined </a:t>
            </a:r>
            <a:r>
              <a:rPr lang="en-US" dirty="0">
                <a:latin typeface="+mj-lt"/>
              </a:rPr>
              <a:t>in configurable </a:t>
            </a:r>
            <a:r>
              <a:rPr lang="en-US" dirty="0" smtClean="0">
                <a:latin typeface="+mj-lt"/>
              </a:rPr>
              <a:t>.</a:t>
            </a:r>
            <a:r>
              <a:rPr lang="en-US" dirty="0" err="1" smtClean="0">
                <a:latin typeface="+mj-lt"/>
              </a:rPr>
              <a:t>natjmc</a:t>
            </a:r>
            <a:r>
              <a:rPr lang="en-US" dirty="0" smtClean="0">
                <a:latin typeface="+mj-lt"/>
              </a:rPr>
              <a:t> file</a:t>
            </a:r>
          </a:p>
          <a:p>
            <a:pPr lvl="1">
              <a:lnSpc>
                <a:spcPct val="100000"/>
              </a:lnSpc>
              <a:spcBef>
                <a:spcPts val="1200"/>
              </a:spcBef>
            </a:pPr>
            <a:endParaRPr lang="en-US" sz="1200" dirty="0" smtClean="0">
              <a:latin typeface="+mj-lt"/>
              <a:sym typeface="Wingdings" panose="05000000000000000000" pitchFamily="2" charset="2"/>
            </a:endParaRPr>
          </a:p>
          <a:p>
            <a:pPr lvl="1">
              <a:lnSpc>
                <a:spcPct val="100000"/>
              </a:lnSpc>
              <a:spcBef>
                <a:spcPts val="1200"/>
              </a:spcBef>
            </a:pPr>
            <a:r>
              <a:rPr lang="en-US" dirty="0" smtClean="0">
                <a:latin typeface="+mj-lt"/>
                <a:sym typeface="Wingdings" panose="05000000000000000000" pitchFamily="2" charset="2"/>
              </a:rPr>
              <a:t>Not used during stepping</a:t>
            </a:r>
            <a:endParaRPr lang="en-US" dirty="0" smtClean="0">
              <a:latin typeface="+mj-lt"/>
            </a:endParaRPr>
          </a:p>
        </p:txBody>
      </p:sp>
      <p:pic>
        <p:nvPicPr>
          <p:cNvPr id="6" name="Picture 5"/>
          <p:cNvPicPr>
            <a:picLocks noChangeAspect="1"/>
          </p:cNvPicPr>
          <p:nvPr/>
        </p:nvPicPr>
        <p:blipFill>
          <a:blip r:embed="rId3"/>
          <a:stretch>
            <a:fillRect/>
          </a:stretch>
        </p:blipFill>
        <p:spPr>
          <a:xfrm>
            <a:off x="7589837" y="144462"/>
            <a:ext cx="4818909" cy="6756855"/>
          </a:xfrm>
          <a:prstGeom prst="rect">
            <a:avLst/>
          </a:prstGeom>
        </p:spPr>
      </p:pic>
      <p:pic>
        <p:nvPicPr>
          <p:cNvPr id="7" name="Picture 6"/>
          <p:cNvPicPr>
            <a:picLocks noChangeAspect="1"/>
          </p:cNvPicPr>
          <p:nvPr/>
        </p:nvPicPr>
        <p:blipFill>
          <a:blip r:embed="rId4"/>
          <a:stretch>
            <a:fillRect/>
          </a:stretch>
        </p:blipFill>
        <p:spPr>
          <a:xfrm>
            <a:off x="1475397" y="4834735"/>
            <a:ext cx="5411042" cy="2049784"/>
          </a:xfrm>
          <a:prstGeom prst="rect">
            <a:avLst/>
          </a:prstGeom>
        </p:spPr>
      </p:pic>
    </p:spTree>
    <p:custDataLst>
      <p:tags r:id="rId1"/>
    </p:custDataLst>
    <p:extLst>
      <p:ext uri="{BB962C8B-B14F-4D97-AF65-F5344CB8AC3E}">
        <p14:creationId xmlns:p14="http://schemas.microsoft.com/office/powerpoint/2010/main" val="1863806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 debugging</a:t>
            </a:r>
            <a:endParaRPr lang="en-US" dirty="0"/>
          </a:p>
        </p:txBody>
      </p:sp>
      <p:sp>
        <p:nvSpPr>
          <p:cNvPr id="3" name="Content Placeholder 2"/>
          <p:cNvSpPr>
            <a:spLocks noGrp="1"/>
          </p:cNvSpPr>
          <p:nvPr>
            <p:ph idx="1"/>
          </p:nvPr>
        </p:nvSpPr>
        <p:spPr/>
        <p:txBody>
          <a:bodyPr/>
          <a:lstStyle/>
          <a:p>
            <a:endParaRPr lang="en-US" sz="1400" dirty="0" smtClean="0"/>
          </a:p>
          <a:p>
            <a:r>
              <a:rPr lang="en-US" sz="2800" dirty="0" smtClean="0"/>
              <a:t>Multiple flavors of </a:t>
            </a:r>
            <a:r>
              <a:rPr lang="en-US" sz="2800" dirty="0" err="1" smtClean="0"/>
              <a:t>interop</a:t>
            </a:r>
            <a:r>
              <a:rPr lang="en-US" sz="2800" dirty="0" smtClean="0"/>
              <a:t> </a:t>
            </a:r>
            <a:br>
              <a:rPr lang="en-US" sz="2800" dirty="0" smtClean="0"/>
            </a:br>
            <a:r>
              <a:rPr lang="en-US" sz="2800" dirty="0" smtClean="0"/>
              <a:t>debugging enabled:</a:t>
            </a:r>
          </a:p>
          <a:p>
            <a:pPr marL="457200" indent="-457200">
              <a:buFont typeface="Arial" panose="020B0604020202020204" pitchFamily="34" charset="0"/>
              <a:buChar char="•"/>
            </a:pPr>
            <a:r>
              <a:rPr lang="en-US" sz="2400" dirty="0" smtClean="0"/>
              <a:t>JavaScript / C++</a:t>
            </a:r>
          </a:p>
          <a:p>
            <a:pPr marL="457200" indent="-457200">
              <a:buFont typeface="Arial" panose="020B0604020202020204" pitchFamily="34" charset="0"/>
              <a:buChar char="•"/>
            </a:pPr>
            <a:r>
              <a:rPr lang="en-US" sz="2400" dirty="0" smtClean="0"/>
              <a:t>C# / VB / C++ </a:t>
            </a:r>
          </a:p>
          <a:p>
            <a:pPr marL="457200" indent="-457200">
              <a:buFont typeface="Arial" panose="020B0604020202020204" pitchFamily="34" charset="0"/>
              <a:buChar char="•"/>
            </a:pPr>
            <a:r>
              <a:rPr lang="en-US" sz="2400" dirty="0" err="1" smtClean="0"/>
              <a:t>CPython</a:t>
            </a:r>
            <a:r>
              <a:rPr lang="en-US" sz="2400" dirty="0" smtClean="0"/>
              <a:t> / C++</a:t>
            </a:r>
          </a:p>
          <a:p>
            <a:pPr marL="457200" indent="-457200">
              <a:buFont typeface="Arial" panose="020B0604020202020204" pitchFamily="34" charset="0"/>
              <a:buChar char="•"/>
            </a:pPr>
            <a:r>
              <a:rPr lang="en-US" sz="2400" dirty="0" smtClean="0"/>
              <a:t>GPU / CPU</a:t>
            </a:r>
          </a:p>
          <a:p>
            <a:endParaRPr lang="en-US" sz="2800" dirty="0" smtClean="0"/>
          </a:p>
          <a:p>
            <a:r>
              <a:rPr lang="en-US" sz="2800" dirty="0" smtClean="0"/>
              <a:t>Enable by choosing an option in the Project Properties</a:t>
            </a:r>
          </a:p>
          <a:p>
            <a:r>
              <a:rPr lang="en-US" sz="2800" dirty="0" smtClean="0"/>
              <a:t>Break in the debugger in either C++ or JS/C#/VB/Python code</a:t>
            </a:r>
          </a:p>
          <a:p>
            <a:pPr marL="342900" lvl="1" indent="-342900">
              <a:buFont typeface="Arial" panose="020B0604020202020204" pitchFamily="34" charset="0"/>
              <a:buChar char="•"/>
            </a:pPr>
            <a:r>
              <a:rPr lang="en-US" sz="2000" dirty="0" smtClean="0">
                <a:latin typeface="+mj-lt"/>
              </a:rPr>
              <a:t>Breakpoint | Exception</a:t>
            </a:r>
            <a:r>
              <a:rPr lang="en-US" sz="2000" dirty="0">
                <a:latin typeface="+mj-lt"/>
              </a:rPr>
              <a:t> </a:t>
            </a:r>
            <a:r>
              <a:rPr lang="en-US" sz="2000" dirty="0" smtClean="0">
                <a:latin typeface="+mj-lt"/>
              </a:rPr>
              <a:t>| Break All (pause icon)</a:t>
            </a:r>
          </a:p>
          <a:p>
            <a:r>
              <a:rPr lang="en-US" sz="2800" dirty="0" smtClean="0"/>
              <a:t>Inspect state, e.g. in Locals, Call Stack</a:t>
            </a:r>
            <a:endParaRPr lang="en-US" sz="2000" dirty="0">
              <a:solidFill>
                <a:srgbClr val="FF0000"/>
              </a:solidFill>
              <a:latin typeface="+mj-lt"/>
            </a:endParaRPr>
          </a:p>
        </p:txBody>
      </p:sp>
      <p:pic>
        <p:nvPicPr>
          <p:cNvPr id="7" name="Pictur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382" y="144462"/>
            <a:ext cx="6636855" cy="42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8656636" y="5531305"/>
            <a:ext cx="3744359" cy="1394957"/>
          </a:xfrm>
          <a:prstGeom prst="rect">
            <a:avLst/>
          </a:prstGeom>
        </p:spPr>
      </p:pic>
    </p:spTree>
    <p:custDataLst>
      <p:tags r:id="rId1"/>
    </p:custDataLst>
    <p:extLst>
      <p:ext uri="{BB962C8B-B14F-4D97-AF65-F5344CB8AC3E}">
        <p14:creationId xmlns:p14="http://schemas.microsoft.com/office/powerpoint/2010/main" val="1700014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sz="2400" b="1" dirty="0" smtClean="0"/>
              <a:t>Visual C++ Blog</a:t>
            </a:r>
          </a:p>
          <a:p>
            <a:r>
              <a:rPr lang="en-US" sz="2400" dirty="0"/>
              <a:t>	</a:t>
            </a:r>
            <a:r>
              <a:rPr lang="en-US" sz="2400" dirty="0">
                <a:hlinkClick r:id="rId2"/>
              </a:rPr>
              <a:t>http://</a:t>
            </a:r>
            <a:r>
              <a:rPr lang="en-US" sz="2400" dirty="0" smtClean="0">
                <a:hlinkClick r:id="rId2"/>
              </a:rPr>
              <a:t>blogs.msdn.com/vcblog</a:t>
            </a:r>
            <a:endParaRPr lang="en-US" sz="2400" dirty="0" smtClean="0"/>
          </a:p>
          <a:p>
            <a:endParaRPr lang="en-US" sz="1400" dirty="0"/>
          </a:p>
          <a:p>
            <a:r>
              <a:rPr lang="en-US" sz="2400" b="1" dirty="0" smtClean="0"/>
              <a:t>Visual C++ Developer Center</a:t>
            </a:r>
          </a:p>
          <a:p>
            <a:r>
              <a:rPr lang="en-US" sz="2400" dirty="0"/>
              <a:t>	</a:t>
            </a:r>
            <a:r>
              <a:rPr lang="en-US" sz="2400" dirty="0">
                <a:hlinkClick r:id="rId3"/>
              </a:rPr>
              <a:t>http://</a:t>
            </a:r>
            <a:r>
              <a:rPr lang="en-US" sz="2400" dirty="0" smtClean="0">
                <a:hlinkClick r:id="rId3"/>
              </a:rPr>
              <a:t>msdn.microsoft.com/en-us/visualc/default.aspx</a:t>
            </a:r>
            <a:endParaRPr lang="en-US" sz="2400" dirty="0" smtClean="0"/>
          </a:p>
          <a:p>
            <a:endParaRPr lang="en-US" sz="1400" dirty="0" smtClean="0"/>
          </a:p>
          <a:p>
            <a:r>
              <a:rPr lang="en-US" sz="2400" b="1" dirty="0" smtClean="0"/>
              <a:t>Other C++ Sessions at //BUILD</a:t>
            </a:r>
          </a:p>
        </p:txBody>
      </p:sp>
      <p:graphicFrame>
        <p:nvGraphicFramePr>
          <p:cNvPr id="3" name="Table 2"/>
          <p:cNvGraphicFramePr>
            <a:graphicFrameLocks noGrp="1"/>
          </p:cNvGraphicFramePr>
          <p:nvPr>
            <p:extLst/>
          </p:nvPr>
        </p:nvGraphicFramePr>
        <p:xfrm>
          <a:off x="427037" y="4411662"/>
          <a:ext cx="11734800" cy="2286000"/>
        </p:xfrm>
        <a:graphic>
          <a:graphicData uri="http://schemas.openxmlformats.org/drawingml/2006/table">
            <a:tbl>
              <a:tblPr bandRow="1">
                <a:tableStyleId>{2D5ABB26-0587-4C30-8999-92F81FD0307C}</a:tableStyleId>
              </a:tblPr>
              <a:tblGrid>
                <a:gridCol w="1880577"/>
                <a:gridCol w="1278792"/>
                <a:gridCol w="8575431"/>
              </a:tblGrid>
              <a:tr h="370840">
                <a:tc>
                  <a:txBody>
                    <a:bodyPr/>
                    <a:lstStyle/>
                    <a:p>
                      <a:r>
                        <a:rPr lang="en-US" sz="2400" i="0" dirty="0" smtClean="0">
                          <a:latin typeface="+mj-lt"/>
                        </a:rPr>
                        <a:t>Thu 11:30am</a:t>
                      </a:r>
                      <a:endParaRPr lang="en-US" sz="2400" i="0" dirty="0">
                        <a:latin typeface="+mj-lt"/>
                      </a:endParaRPr>
                    </a:p>
                  </a:txBody>
                  <a:tcPr/>
                </a:tc>
                <a:tc>
                  <a:txBody>
                    <a:bodyPr/>
                    <a:lstStyle/>
                    <a:p>
                      <a:r>
                        <a:rPr lang="en-US" sz="2400" i="0" dirty="0" smtClean="0">
                          <a:latin typeface="+mj-lt"/>
                        </a:rPr>
                        <a:t>3-141</a:t>
                      </a:r>
                      <a:endParaRPr lang="en-US" sz="2400" i="0" dirty="0">
                        <a:latin typeface="+mj-lt"/>
                      </a:endParaRPr>
                    </a:p>
                  </a:txBody>
                  <a:tcPr/>
                </a:tc>
                <a:tc>
                  <a:txBody>
                    <a:bodyPr/>
                    <a:lstStyle/>
                    <a:p>
                      <a:r>
                        <a:rPr lang="en-US" sz="2400" i="0" dirty="0" smtClean="0">
                          <a:latin typeface="+mj-lt"/>
                        </a:rPr>
                        <a:t>DirectX</a:t>
                      </a:r>
                      <a:r>
                        <a:rPr lang="en-US" sz="2400" i="0" baseline="0" dirty="0" smtClean="0">
                          <a:latin typeface="+mj-lt"/>
                        </a:rPr>
                        <a:t> Graphics Debugging Tools</a:t>
                      </a:r>
                      <a:endParaRPr lang="en-US" sz="2400" i="0" dirty="0" smtClean="0">
                        <a:latin typeface="+mj-lt"/>
                      </a:endParaRPr>
                    </a:p>
                  </a:txBody>
                  <a:tcPr/>
                </a:tc>
              </a:tr>
              <a:tr h="370840">
                <a:tc>
                  <a:txBody>
                    <a:bodyPr/>
                    <a:lstStyle/>
                    <a:p>
                      <a:r>
                        <a:rPr lang="en-US" sz="2400" dirty="0" smtClean="0">
                          <a:latin typeface="+mj-lt"/>
                        </a:rPr>
                        <a:t>Fri 10:30am</a:t>
                      </a:r>
                    </a:p>
                  </a:txBody>
                  <a:tcPr/>
                </a:tc>
                <a:tc>
                  <a:txBody>
                    <a:bodyPr/>
                    <a:lstStyle/>
                    <a:p>
                      <a:r>
                        <a:rPr lang="en-US" sz="2400" dirty="0" smtClean="0">
                          <a:latin typeface="+mj-lt"/>
                        </a:rPr>
                        <a:t>4-329</a:t>
                      </a:r>
                      <a:endParaRPr lang="en-US" sz="2400" dirty="0">
                        <a:latin typeface="+mj-lt"/>
                      </a:endParaRPr>
                    </a:p>
                  </a:txBody>
                  <a:tcPr/>
                </a:tc>
                <a:tc>
                  <a:txBody>
                    <a:bodyPr/>
                    <a:lstStyle/>
                    <a:p>
                      <a:r>
                        <a:rPr lang="en-US" sz="2400" dirty="0" smtClean="0">
                          <a:latin typeface="+mj-lt"/>
                        </a:rPr>
                        <a:t>Native Code Performance and Memory: The Elephant in the CPU</a:t>
                      </a:r>
                      <a:endParaRPr lang="en-US" sz="2400" dirty="0">
                        <a:latin typeface="+mj-lt"/>
                      </a:endParaRPr>
                    </a:p>
                  </a:txBody>
                  <a:tcPr/>
                </a:tc>
              </a:tr>
              <a:tr h="370840">
                <a:tc>
                  <a:txBody>
                    <a:bodyPr/>
                    <a:lstStyle/>
                    <a:p>
                      <a:endParaRPr lang="en-US" sz="2400" i="1" dirty="0">
                        <a:latin typeface="+mj-lt"/>
                      </a:endParaRPr>
                    </a:p>
                  </a:txBody>
                  <a:tcPr/>
                </a:tc>
                <a:tc>
                  <a:txBody>
                    <a:bodyPr/>
                    <a:lstStyle/>
                    <a:p>
                      <a:r>
                        <a:rPr lang="en-US" sz="2400" i="1" dirty="0" smtClean="0">
                          <a:latin typeface="+mj-lt"/>
                        </a:rPr>
                        <a:t>2-211</a:t>
                      </a:r>
                      <a:endParaRPr lang="en-US" sz="2400" i="1" dirty="0">
                        <a:latin typeface="+mj-lt"/>
                      </a:endParaRPr>
                    </a:p>
                  </a:txBody>
                  <a:tcPr/>
                </a:tc>
                <a:tc>
                  <a:txBody>
                    <a:bodyPr/>
                    <a:lstStyle/>
                    <a:p>
                      <a:r>
                        <a:rPr lang="en-US" sz="2400" i="1" dirty="0" smtClean="0">
                          <a:latin typeface="+mj-lt"/>
                        </a:rPr>
                        <a:t>Windows Phone: Using Native (C++) Code in Your Apps</a:t>
                      </a:r>
                    </a:p>
                  </a:txBody>
                  <a:tcPr/>
                </a:tc>
              </a:tr>
              <a:tr h="370840">
                <a:tc>
                  <a:txBody>
                    <a:bodyPr/>
                    <a:lstStyle/>
                    <a:p>
                      <a:r>
                        <a:rPr lang="en-US" sz="2400" b="1" dirty="0" smtClean="0">
                          <a:latin typeface="+mj-lt"/>
                        </a:rPr>
                        <a:t>Fri 12:00pm</a:t>
                      </a:r>
                      <a:endParaRPr lang="en-US" sz="2400" b="1" dirty="0">
                        <a:latin typeface="+mj-lt"/>
                      </a:endParaRPr>
                    </a:p>
                  </a:txBody>
                  <a:tcPr/>
                </a:tc>
                <a:tc>
                  <a:txBody>
                    <a:bodyPr/>
                    <a:lstStyle/>
                    <a:p>
                      <a:r>
                        <a:rPr lang="en-US" sz="2400" b="1" dirty="0" smtClean="0">
                          <a:latin typeface="+mj-lt"/>
                        </a:rPr>
                        <a:t>2-306</a:t>
                      </a:r>
                      <a:endParaRPr lang="en-US" sz="2400" b="1" dirty="0">
                        <a:latin typeface="+mj-lt"/>
                      </a:endParaRPr>
                    </a:p>
                  </a:txBody>
                  <a:tcPr/>
                </a:tc>
                <a:tc>
                  <a:txBody>
                    <a:bodyPr/>
                    <a:lstStyle/>
                    <a:p>
                      <a:r>
                        <a:rPr lang="en-US" sz="2400" b="1" dirty="0" smtClean="0">
                          <a:latin typeface="+mj-lt"/>
                        </a:rPr>
                        <a:t>The Future of C++</a:t>
                      </a:r>
                    </a:p>
                  </a:txBody>
                  <a:tcPr/>
                </a:tc>
              </a:tr>
              <a:tr h="370840">
                <a:tc>
                  <a:txBody>
                    <a:bodyPr/>
                    <a:lstStyle/>
                    <a:p>
                      <a:endParaRPr lang="en-US" sz="2400" i="1" dirty="0">
                        <a:latin typeface="+mj-lt"/>
                      </a:endParaRPr>
                    </a:p>
                  </a:txBody>
                  <a:tcPr/>
                </a:tc>
                <a:tc>
                  <a:txBody>
                    <a:bodyPr/>
                    <a:lstStyle/>
                    <a:p>
                      <a:r>
                        <a:rPr lang="en-US" sz="2400" i="1" dirty="0" smtClean="0">
                          <a:latin typeface="+mj-lt"/>
                        </a:rPr>
                        <a:t>3-308</a:t>
                      </a:r>
                      <a:endParaRPr lang="en-US" sz="2400" i="1" dirty="0">
                        <a:latin typeface="+mj-lt"/>
                      </a:endParaRPr>
                    </a:p>
                  </a:txBody>
                  <a:tcPr/>
                </a:tc>
                <a:tc>
                  <a:txBody>
                    <a:bodyPr/>
                    <a:lstStyle/>
                    <a:p>
                      <a:r>
                        <a:rPr lang="en-US" sz="2400" i="1" dirty="0" smtClean="0">
                          <a:latin typeface="+mj-lt"/>
                        </a:rPr>
                        <a:t>C++/CX Best Practices</a:t>
                      </a:r>
                    </a:p>
                  </a:txBody>
                  <a:tcPr/>
                </a:tc>
              </a:tr>
            </a:tbl>
          </a:graphicData>
        </a:graphic>
      </p:graphicFrame>
    </p:spTree>
    <p:extLst>
      <p:ext uri="{BB962C8B-B14F-4D97-AF65-F5344CB8AC3E}">
        <p14:creationId xmlns:p14="http://schemas.microsoft.com/office/powerpoint/2010/main" val="3032163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64703"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endParaRPr lang="en-US" sz="2040" dirty="0">
              <a:solidFill>
                <a:srgbClr val="000000"/>
              </a:solidFill>
              <a:latin typeface="Segoe UI Light"/>
              <a:ea typeface="Segoe UI" pitchFamily="34" charset="0"/>
              <a:cs typeface="Segoe UI" pitchFamily="34" charset="0"/>
            </a:endParaRPr>
          </a:p>
        </p:txBody>
      </p:sp>
      <p:sp>
        <p:nvSpPr>
          <p:cNvPr id="14" name="Rectangle 13"/>
          <p:cNvSpPr/>
          <p:nvPr/>
        </p:nvSpPr>
        <p:spPr bwMode="auto">
          <a:xfrm>
            <a:off x="4297386"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endParaRPr lang="en-US" sz="2040" dirty="0">
              <a:solidFill>
                <a:srgbClr val="000000"/>
              </a:solidFill>
              <a:latin typeface="Segoe UI Light"/>
              <a:ea typeface="Segoe UI" pitchFamily="34" charset="0"/>
              <a:cs typeface="Segoe UI" pitchFamily="34" charset="0"/>
            </a:endParaRPr>
          </a:p>
        </p:txBody>
      </p:sp>
      <p:sp>
        <p:nvSpPr>
          <p:cNvPr id="15" name="Rectangle 14"/>
          <p:cNvSpPr/>
          <p:nvPr/>
        </p:nvSpPr>
        <p:spPr bwMode="auto">
          <a:xfrm>
            <a:off x="430071"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r>
              <a:rPr lang="en-US" sz="2448">
                <a:solidFill>
                  <a:srgbClr val="FFFFFF">
                    <a:alpha val="99000"/>
                  </a:srgbClr>
                </a:solidFill>
                <a:latin typeface="Segoe UI Light"/>
                <a:ea typeface="Segoe UI" pitchFamily="34" charset="0"/>
                <a:cs typeface="Segoe UI" pitchFamily="34" charset="0"/>
              </a:rPr>
              <a:t/>
            </a:r>
            <a:br>
              <a:rPr lang="en-US" sz="2448">
                <a:solidFill>
                  <a:srgbClr val="FFFFFF">
                    <a:alpha val="99000"/>
                  </a:srgbClr>
                </a:solidFill>
                <a:latin typeface="Segoe UI Light"/>
                <a:ea typeface="Segoe UI" pitchFamily="34" charset="0"/>
                <a:cs typeface="Segoe UI" pitchFamily="34" charset="0"/>
              </a:rPr>
            </a:br>
            <a:endParaRPr lang="fi-FI" sz="2448">
              <a:solidFill>
                <a:srgbClr val="FFFFFF">
                  <a:alpha val="99000"/>
                </a:srgbClr>
              </a:solidFill>
              <a:latin typeface="Segoe UI Light"/>
              <a:ea typeface="Segoe UI" pitchFamily="34" charset="0"/>
              <a:cs typeface="Segoe UI" pitchFamily="34" charset="0"/>
            </a:endParaRPr>
          </a:p>
          <a:p>
            <a:pPr>
              <a:lnSpc>
                <a:spcPct val="90000"/>
              </a:lnSpc>
            </a:pPr>
            <a:endParaRPr lang="fi-FI" sz="2448" dirty="0">
              <a:solidFill>
                <a:srgbClr val="FFFFFF">
                  <a:alpha val="99000"/>
                </a:srgbClr>
              </a:solidFill>
              <a:latin typeface="Segoe UI Light"/>
              <a:ea typeface="Segoe UI" pitchFamily="34" charset="0"/>
              <a:cs typeface="Segoe UI" pitchFamily="34" charset="0"/>
            </a:endParaRPr>
          </a:p>
        </p:txBody>
      </p:sp>
      <p:sp>
        <p:nvSpPr>
          <p:cNvPr id="90" name="TextBox 89"/>
          <p:cNvSpPr txBox="1"/>
          <p:nvPr/>
        </p:nvSpPr>
        <p:spPr>
          <a:xfrm>
            <a:off x="571584" y="1563369"/>
            <a:ext cx="3450632" cy="3295923"/>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What?</a:t>
            </a:r>
          </a:p>
          <a:p>
            <a:endParaRPr lang="en-US" sz="2448" b="1" dirty="0">
              <a:solidFill>
                <a:srgbClr val="FFFFFF"/>
              </a:solidFill>
              <a:ea typeface="Segoe UI" panose="020B0502040204020203" pitchFamily="34" charset="0"/>
              <a:cs typeface="Segoe UI" panose="020B0502040204020203" pitchFamily="34" charset="0"/>
            </a:endParaRP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Are you interested in having an impact on the future user experiences in Visual Studio? Come help us shape the future.</a:t>
            </a:r>
          </a:p>
        </p:txBody>
      </p:sp>
      <p:sp>
        <p:nvSpPr>
          <p:cNvPr id="11" name="Rectangle 10"/>
          <p:cNvSpPr/>
          <p:nvPr/>
        </p:nvSpPr>
        <p:spPr>
          <a:xfrm>
            <a:off x="310795" y="302260"/>
            <a:ext cx="6048530" cy="798558"/>
          </a:xfrm>
          <a:prstGeom prst="rect">
            <a:avLst/>
          </a:prstGeom>
        </p:spPr>
        <p:txBody>
          <a:bodyPr wrap="none">
            <a:spAutoFit/>
          </a:bodyPr>
          <a:lstStyle/>
          <a:p>
            <a:pPr defTabSz="932279"/>
            <a:r>
              <a:rPr lang="en-US" sz="4488" dirty="0">
                <a:solidFill>
                  <a:srgbClr val="FFFFFF"/>
                </a:solidFill>
                <a:cs typeface="Segoe UI" panose="020B0502040204020203" pitchFamily="34" charset="0"/>
              </a:rPr>
              <a:t>Give us your feedback!</a:t>
            </a:r>
            <a:endParaRPr lang="en-US" sz="4080" dirty="0">
              <a:solidFill>
                <a:srgbClr val="FFFFFF"/>
              </a:solidFill>
            </a:endParaRPr>
          </a:p>
        </p:txBody>
      </p:sp>
      <p:sp>
        <p:nvSpPr>
          <p:cNvPr id="21" name="TextBox 20"/>
          <p:cNvSpPr txBox="1"/>
          <p:nvPr/>
        </p:nvSpPr>
        <p:spPr>
          <a:xfrm>
            <a:off x="4408343" y="1563370"/>
            <a:ext cx="3450632" cy="3680127"/>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When &amp; Where?</a:t>
            </a:r>
          </a:p>
          <a:p>
            <a:endParaRPr lang="en-US" sz="2448" b="1" dirty="0" smtClean="0">
              <a:solidFill>
                <a:srgbClr val="FFFFFF"/>
              </a:solidFill>
              <a:ea typeface="Segoe UI" panose="020B0502040204020203" pitchFamily="34" charset="0"/>
              <a:cs typeface="Segoe UI" panose="020B0502040204020203" pitchFamily="34" charset="0"/>
            </a:endParaRPr>
          </a:p>
          <a:p>
            <a:pPr marL="291436" indent="-291436">
              <a:buFont typeface="Arial" panose="020B0604020202020204" pitchFamily="34" charset="0"/>
              <a:buChar char="•"/>
            </a:pPr>
            <a:r>
              <a:rPr lang="en-US" sz="2448" dirty="0" smtClean="0">
                <a:solidFill>
                  <a:srgbClr val="FFFFFF"/>
                </a:solidFill>
                <a:ea typeface="Segoe UI" panose="020B0502040204020203" pitchFamily="34" charset="0"/>
                <a:cs typeface="Segoe UI" panose="020B0502040204020203" pitchFamily="34" charset="0"/>
              </a:rPr>
              <a:t>Schedule </a:t>
            </a:r>
            <a:r>
              <a:rPr lang="en-US" sz="2448" dirty="0">
                <a:solidFill>
                  <a:srgbClr val="FFFFFF"/>
                </a:solidFill>
                <a:ea typeface="Segoe UI" panose="020B0502040204020203" pitchFamily="34" charset="0"/>
                <a:cs typeface="Segoe UI" panose="020B0502040204020203" pitchFamily="34" charset="0"/>
              </a:rPr>
              <a:t>a time with us </a:t>
            </a:r>
            <a:r>
              <a:rPr lang="en-US" sz="2448" u="sng" dirty="0">
                <a:solidFill>
                  <a:srgbClr val="0070C0"/>
                </a:solidFill>
                <a:ea typeface="Segoe UI" panose="020B0502040204020203" pitchFamily="34" charset="0"/>
                <a:cs typeface="Segoe UI" panose="020B0502040204020203" pitchFamily="34" charset="0"/>
              </a:rPr>
              <a:t>vsdr@microsoft.com</a:t>
            </a:r>
          </a:p>
          <a:p>
            <a:r>
              <a:rPr lang="en-US" sz="2448" dirty="0">
                <a:solidFill>
                  <a:srgbClr val="FFFFFF"/>
                </a:solidFill>
                <a:ea typeface="Segoe UI" panose="020B0502040204020203" pitchFamily="34" charset="0"/>
                <a:cs typeface="Segoe UI" panose="020B0502040204020203" pitchFamily="34" charset="0"/>
              </a:rPr>
              <a:t> </a:t>
            </a: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Room 254 South </a:t>
            </a:r>
            <a:r>
              <a:rPr lang="en-US" sz="2448" dirty="0" err="1">
                <a:solidFill>
                  <a:srgbClr val="FFFFFF"/>
                </a:solidFill>
                <a:ea typeface="Segoe UI" panose="020B0502040204020203" pitchFamily="34" charset="0"/>
                <a:cs typeface="Segoe UI" panose="020B0502040204020203" pitchFamily="34" charset="0"/>
              </a:rPr>
              <a:t>Moscone</a:t>
            </a:r>
            <a:r>
              <a:rPr lang="en-US" sz="2448" dirty="0">
                <a:solidFill>
                  <a:srgbClr val="FFFFFF"/>
                </a:solidFill>
                <a:ea typeface="Segoe UI" panose="020B0502040204020203" pitchFamily="34" charset="0"/>
                <a:cs typeface="Segoe UI" panose="020B0502040204020203" pitchFamily="34" charset="0"/>
              </a:rPr>
              <a:t>, West Mezzanine Level</a:t>
            </a:r>
          </a:p>
        </p:txBody>
      </p:sp>
      <p:sp>
        <p:nvSpPr>
          <p:cNvPr id="22" name="TextBox 21"/>
          <p:cNvSpPr txBox="1"/>
          <p:nvPr/>
        </p:nvSpPr>
        <p:spPr>
          <a:xfrm>
            <a:off x="8304593" y="1563370"/>
            <a:ext cx="3450632" cy="4064333"/>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Why?</a:t>
            </a:r>
          </a:p>
          <a:p>
            <a:endParaRPr lang="en-US" sz="2448" b="1" dirty="0">
              <a:solidFill>
                <a:srgbClr val="FFFFFF"/>
              </a:solidFill>
              <a:ea typeface="Segoe UI" panose="020B0502040204020203" pitchFamily="34" charset="0"/>
              <a:cs typeface="Segoe UI" panose="020B0502040204020203" pitchFamily="34" charset="0"/>
            </a:endParaRP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Your input and feedback will influence future Microsoft Visual Studio tools</a:t>
            </a:r>
          </a:p>
          <a:p>
            <a:endParaRPr lang="en-US" sz="2448" dirty="0">
              <a:solidFill>
                <a:srgbClr val="FFFFFF"/>
              </a:solidFill>
              <a:ea typeface="Segoe UI" panose="020B0502040204020203" pitchFamily="34" charset="0"/>
              <a:cs typeface="Segoe UI" panose="020B0502040204020203" pitchFamily="34" charset="0"/>
            </a:endParaRPr>
          </a:p>
          <a:p>
            <a:endParaRPr lang="en-US" sz="2448" b="1" dirty="0">
              <a:solidFill>
                <a:srgbClr val="FFFFFF"/>
              </a:solidFill>
              <a:ea typeface="Segoe UI" panose="020B0502040204020203" pitchFamily="34" charset="0"/>
              <a:cs typeface="Segoe UI" panose="020B0502040204020203" pitchFamily="34" charset="0"/>
            </a:endParaRPr>
          </a:p>
          <a:p>
            <a:endParaRPr lang="en-US" sz="2448" b="1" dirty="0">
              <a:solidFill>
                <a:srgbClr val="FFFFFF"/>
              </a:solidFill>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Give us your feedback</a:t>
            </a:r>
            <a:r>
              <a:rPr lang="en-US" dirty="0" smtClean="0"/>
              <a:t>!</a:t>
            </a:r>
            <a:endParaRPr lang="en-US" dirty="0"/>
          </a:p>
        </p:txBody>
      </p:sp>
    </p:spTree>
    <p:extLst>
      <p:ext uri="{BB962C8B-B14F-4D97-AF65-F5344CB8AC3E}">
        <p14:creationId xmlns:p14="http://schemas.microsoft.com/office/powerpoint/2010/main" val="959089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bwMode="auto">
          <a:xfrm>
            <a:off x="4759570" y="1735016"/>
            <a:ext cx="4736122" cy="473612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Isosceles Triangle 11"/>
          <p:cNvSpPr/>
          <p:nvPr/>
        </p:nvSpPr>
        <p:spPr bwMode="auto">
          <a:xfrm rot="5400000">
            <a:off x="7589748" y="3663852"/>
            <a:ext cx="4554072" cy="896294"/>
          </a:xfrm>
          <a:prstGeom prst="triangle">
            <a:avLst/>
          </a:prstGeom>
          <a:gradFill flip="none" rotWithShape="1">
            <a:gsLst>
              <a:gs pos="0">
                <a:schemeClr val="bg2"/>
              </a:gs>
              <a:gs pos="100000">
                <a:schemeClr val="bg2">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2478">
                      <a:schemeClr val="bg1"/>
                    </a:gs>
                    <a:gs pos="83000">
                      <a:schemeClr val="bg1"/>
                    </a:gs>
                  </a:gsLst>
                  <a:lin ang="5400000" scaled="1"/>
                </a:gradFill>
              </a:rPr>
              <a:t>Evaluate this session</a:t>
            </a:r>
            <a:endParaRPr lang="en-US" dirty="0">
              <a:gradFill>
                <a:gsLst>
                  <a:gs pos="42478">
                    <a:schemeClr val="bg1"/>
                  </a:gs>
                  <a:gs pos="83000">
                    <a:schemeClr val="bg1"/>
                  </a:gs>
                </a:gsLst>
                <a:lin ang="5400000" scaled="1"/>
              </a:gradFill>
            </a:endParaRPr>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42478">
                      <a:schemeClr val="bg1"/>
                    </a:gs>
                    <a:gs pos="83000">
                      <a:schemeClr val="bg1"/>
                    </a:gs>
                  </a:gsLst>
                  <a:lin ang="5400000" scaled="1"/>
                </a:gradFill>
                <a:latin typeface="+mn-lt"/>
              </a:rPr>
              <a:t>Scan this QR code</a:t>
            </a:r>
            <a:r>
              <a:rPr lang="en-US" b="1" dirty="0">
                <a:gradFill>
                  <a:gsLst>
                    <a:gs pos="42478">
                      <a:schemeClr val="bg1"/>
                    </a:gs>
                    <a:gs pos="83000">
                      <a:schemeClr val="bg1"/>
                    </a:gs>
                  </a:gsLst>
                  <a:lin ang="5400000" scaled="1"/>
                </a:gradFill>
              </a:rPr>
              <a:t> </a:t>
            </a:r>
            <a:r>
              <a:rPr lang="en-US" dirty="0">
                <a:gradFill>
                  <a:gsLst>
                    <a:gs pos="42478">
                      <a:schemeClr val="bg1"/>
                    </a:gs>
                    <a:gs pos="83000">
                      <a:schemeClr val="bg1"/>
                    </a:gs>
                  </a:gsLst>
                  <a:lin ang="5400000" scaled="1"/>
                </a:gradFill>
              </a:rPr>
              <a:t>to evaluate this session and be automatically entered in a </a:t>
            </a:r>
            <a:r>
              <a:rPr lang="en-US" dirty="0" smtClean="0">
                <a:gradFill>
                  <a:gsLst>
                    <a:gs pos="42478">
                      <a:schemeClr val="bg1"/>
                    </a:gs>
                    <a:gs pos="83000">
                      <a:schemeClr val="bg1"/>
                    </a:gs>
                  </a:gsLst>
                  <a:lin ang="5400000" scaled="1"/>
                </a:gradFill>
              </a:rPr>
              <a:t>drawing </a:t>
            </a:r>
            <a:r>
              <a:rPr lang="en-US" dirty="0">
                <a:gradFill>
                  <a:gsLst>
                    <a:gs pos="42478">
                      <a:schemeClr val="bg1"/>
                    </a:gs>
                    <a:gs pos="83000">
                      <a:schemeClr val="bg1"/>
                    </a:gs>
                  </a:gsLst>
                  <a:lin ang="5400000" scaled="1"/>
                </a:gradFill>
              </a:rPr>
              <a:t>to </a:t>
            </a:r>
            <a:r>
              <a:rPr lang="en-US" dirty="0" smtClean="0">
                <a:gradFill>
                  <a:gsLst>
                    <a:gs pos="42478">
                      <a:schemeClr val="bg1"/>
                    </a:gs>
                    <a:gs pos="83000">
                      <a:schemeClr val="bg1"/>
                    </a:gs>
                  </a:gsLst>
                  <a:lin ang="5400000" scaled="1"/>
                </a:gradFill>
              </a:rPr>
              <a:t>win </a:t>
            </a:r>
            <a:r>
              <a:rPr lang="en-US" dirty="0">
                <a:gradFill>
                  <a:gsLst>
                    <a:gs pos="42478">
                      <a:schemeClr val="bg1"/>
                    </a:gs>
                    <a:gs pos="83000">
                      <a:schemeClr val="bg1"/>
                    </a:gs>
                  </a:gsLst>
                  <a:lin ang="5400000" scaled="1"/>
                </a:gradFill>
              </a:rPr>
              <a:t>a </a:t>
            </a:r>
            <a:r>
              <a:rPr lang="en-US" dirty="0" smtClean="0">
                <a:gradFill>
                  <a:gsLst>
                    <a:gs pos="42478">
                      <a:schemeClr val="bg1"/>
                    </a:gs>
                    <a:gs pos="83000">
                      <a:schemeClr val="bg1"/>
                    </a:gs>
                  </a:gsLst>
                  <a:lin ang="5400000" scaled="1"/>
                </a:gradFill>
              </a:rPr>
              <a:t>prize!</a:t>
            </a:r>
            <a:endParaRPr lang="en-US" b="1" dirty="0">
              <a:gradFill>
                <a:gsLst>
                  <a:gs pos="42478">
                    <a:schemeClr val="bg1"/>
                  </a:gs>
                  <a:gs pos="83000">
                    <a:schemeClr val="bg1"/>
                  </a:gs>
                </a:gsLst>
                <a:lin ang="5400000" scaled="1"/>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1631" y="1817077"/>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593699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7" y="388585"/>
            <a:ext cx="7475058" cy="6296271"/>
          </a:xfrm>
          <a:prstGeom prst="rect">
            <a:avLst/>
          </a:prstGeom>
        </p:spPr>
      </p:pic>
      <p:pic>
        <p:nvPicPr>
          <p:cNvPr id="5124" name="Picture 4" descr="C:\Users\Madkour\AppData\Local\Microsoft\Windows\Temporary Internet Files\Content.IE5\KXR9FM0F\MC900014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595" y="2446115"/>
            <a:ext cx="691369" cy="8803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adkour\AppData\Local\Microsoft\Windows\Temporary Internet Files\Content.IE5\SP1HWNGH\MC9000141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595" y="3625960"/>
            <a:ext cx="691369" cy="9214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Madkour\AppData\Local\Microsoft\Windows\Temporary Internet Files\Content.IE5\KXR9FM0F\MC9000141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3595" y="4933057"/>
            <a:ext cx="691369" cy="947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50884" y="2500470"/>
            <a:ext cx="4091826" cy="923330"/>
          </a:xfrm>
          <a:prstGeom prst="rect">
            <a:avLst/>
          </a:prstGeom>
          <a:noFill/>
        </p:spPr>
        <p:txBody>
          <a:bodyPr wrap="none" rtlCol="0">
            <a:spAutoFit/>
          </a:bodyPr>
          <a:lstStyle/>
          <a:p>
            <a:r>
              <a:rPr lang="en-US" sz="5400" dirty="0">
                <a:solidFill>
                  <a:srgbClr val="000000"/>
                </a:solidFill>
              </a:rPr>
              <a:t>performance</a:t>
            </a:r>
          </a:p>
        </p:txBody>
      </p:sp>
      <p:sp>
        <p:nvSpPr>
          <p:cNvPr id="18" name="TextBox 17"/>
          <p:cNvSpPr txBox="1"/>
          <p:nvPr/>
        </p:nvSpPr>
        <p:spPr>
          <a:xfrm>
            <a:off x="7750884" y="3701042"/>
            <a:ext cx="4141390" cy="923330"/>
          </a:xfrm>
          <a:prstGeom prst="rect">
            <a:avLst/>
          </a:prstGeom>
          <a:noFill/>
        </p:spPr>
        <p:txBody>
          <a:bodyPr wrap="none" rtlCol="0">
            <a:spAutoFit/>
          </a:bodyPr>
          <a:lstStyle/>
          <a:p>
            <a:r>
              <a:rPr lang="en-US" sz="5400" dirty="0">
                <a:solidFill>
                  <a:srgbClr val="000000"/>
                </a:solidFill>
              </a:rPr>
              <a:t>compatibility</a:t>
            </a:r>
          </a:p>
        </p:txBody>
      </p:sp>
      <p:sp>
        <p:nvSpPr>
          <p:cNvPr id="19" name="TextBox 18"/>
          <p:cNvSpPr txBox="1"/>
          <p:nvPr/>
        </p:nvSpPr>
        <p:spPr>
          <a:xfrm>
            <a:off x="7750885" y="5021194"/>
            <a:ext cx="3325654" cy="923330"/>
          </a:xfrm>
          <a:prstGeom prst="rect">
            <a:avLst/>
          </a:prstGeom>
          <a:noFill/>
        </p:spPr>
        <p:txBody>
          <a:bodyPr wrap="none" rtlCol="0">
            <a:spAutoFit/>
          </a:bodyPr>
          <a:lstStyle/>
          <a:p>
            <a:r>
              <a:rPr lang="en-US" sz="5400" dirty="0" smtClean="0">
                <a:solidFill>
                  <a:srgbClr val="000000"/>
                </a:solidFill>
              </a:rPr>
              <a:t>portability</a:t>
            </a:r>
            <a:endParaRPr lang="en-US" sz="5400" dirty="0">
              <a:solidFill>
                <a:srgbClr val="000000"/>
              </a:solidFill>
            </a:endParaRPr>
          </a:p>
        </p:txBody>
      </p:sp>
      <p:sp>
        <p:nvSpPr>
          <p:cNvPr id="11" name="Rectangle 10"/>
          <p:cNvSpPr/>
          <p:nvPr/>
        </p:nvSpPr>
        <p:spPr>
          <a:xfrm>
            <a:off x="104505" y="388584"/>
            <a:ext cx="7646380" cy="1243471"/>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2" name="Rectangle 21"/>
          <p:cNvSpPr/>
          <p:nvPr/>
        </p:nvSpPr>
        <p:spPr>
          <a:xfrm>
            <a:off x="3078472" y="3953201"/>
            <a:ext cx="1036226"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3" name="Rectangle 22"/>
          <p:cNvSpPr/>
          <p:nvPr/>
        </p:nvSpPr>
        <p:spPr>
          <a:xfrm>
            <a:off x="3109559" y="1797851"/>
            <a:ext cx="1036226"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4" name="Rectangle 23"/>
          <p:cNvSpPr/>
          <p:nvPr/>
        </p:nvSpPr>
        <p:spPr>
          <a:xfrm>
            <a:off x="4228683" y="1984994"/>
            <a:ext cx="953328"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5" name="Rectangle 24"/>
          <p:cNvSpPr/>
          <p:nvPr/>
        </p:nvSpPr>
        <p:spPr>
          <a:xfrm>
            <a:off x="3316804" y="3689055"/>
            <a:ext cx="1036226"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6" name="Rectangle 25"/>
          <p:cNvSpPr/>
          <p:nvPr/>
        </p:nvSpPr>
        <p:spPr>
          <a:xfrm>
            <a:off x="3285718" y="4160446"/>
            <a:ext cx="1036226"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7" name="Rectangle 26"/>
          <p:cNvSpPr/>
          <p:nvPr/>
        </p:nvSpPr>
        <p:spPr>
          <a:xfrm>
            <a:off x="2902314" y="4391938"/>
            <a:ext cx="1139849"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8" name="Rectangle 27"/>
          <p:cNvSpPr/>
          <p:nvPr/>
        </p:nvSpPr>
        <p:spPr>
          <a:xfrm>
            <a:off x="1347975" y="2972836"/>
            <a:ext cx="1036226"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29" name="Rectangle 28"/>
          <p:cNvSpPr/>
          <p:nvPr/>
        </p:nvSpPr>
        <p:spPr>
          <a:xfrm>
            <a:off x="1244353" y="3323796"/>
            <a:ext cx="518113"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0" name="Rectangle 29"/>
          <p:cNvSpPr/>
          <p:nvPr/>
        </p:nvSpPr>
        <p:spPr>
          <a:xfrm>
            <a:off x="3886729" y="4853773"/>
            <a:ext cx="518113" cy="310868"/>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1" name="Rectangle 30"/>
          <p:cNvSpPr/>
          <p:nvPr/>
        </p:nvSpPr>
        <p:spPr>
          <a:xfrm>
            <a:off x="1198570" y="2325703"/>
            <a:ext cx="1082010" cy="446201"/>
          </a:xfrm>
          <a:prstGeom prst="rect">
            <a:avLst/>
          </a:prstGeom>
          <a:solidFill>
            <a:srgbClr val="660066">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2" name="Rectangle 31"/>
          <p:cNvSpPr/>
          <p:nvPr/>
        </p:nvSpPr>
        <p:spPr>
          <a:xfrm>
            <a:off x="4871143" y="3479231"/>
            <a:ext cx="414490" cy="1137467"/>
          </a:xfrm>
          <a:prstGeom prst="rect">
            <a:avLst/>
          </a:prstGeom>
          <a:solidFill>
            <a:srgbClr val="660066">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3" name="Rectangle 32"/>
          <p:cNvSpPr/>
          <p:nvPr/>
        </p:nvSpPr>
        <p:spPr>
          <a:xfrm>
            <a:off x="2193345" y="1693914"/>
            <a:ext cx="1019837" cy="446201"/>
          </a:xfrm>
          <a:prstGeom prst="rect">
            <a:avLst/>
          </a:prstGeom>
          <a:solidFill>
            <a:srgbClr val="660066">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4" name="Rectangle 33"/>
          <p:cNvSpPr/>
          <p:nvPr/>
        </p:nvSpPr>
        <p:spPr>
          <a:xfrm>
            <a:off x="2487826" y="2668282"/>
            <a:ext cx="310866" cy="1257150"/>
          </a:xfrm>
          <a:prstGeom prst="rect">
            <a:avLst/>
          </a:prstGeom>
          <a:solidFill>
            <a:srgbClr val="660066">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5" name="Rectangle 34"/>
          <p:cNvSpPr/>
          <p:nvPr/>
        </p:nvSpPr>
        <p:spPr>
          <a:xfrm>
            <a:off x="3404650" y="2446115"/>
            <a:ext cx="948381" cy="325790"/>
          </a:xfrm>
          <a:prstGeom prst="rect">
            <a:avLst/>
          </a:prstGeom>
          <a:solidFill>
            <a:srgbClr val="660066">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6" name="Rectangle 35"/>
          <p:cNvSpPr/>
          <p:nvPr/>
        </p:nvSpPr>
        <p:spPr>
          <a:xfrm>
            <a:off x="2280578" y="3326492"/>
            <a:ext cx="269419" cy="598940"/>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7" name="Rectangle 36"/>
          <p:cNvSpPr/>
          <p:nvPr/>
        </p:nvSpPr>
        <p:spPr>
          <a:xfrm>
            <a:off x="5492879" y="5164641"/>
            <a:ext cx="518113" cy="242176"/>
          </a:xfrm>
          <a:prstGeom prst="rect">
            <a:avLst/>
          </a:prstGeom>
          <a:solidFill>
            <a:schemeClr val="accent6">
              <a:lumMod val="50000"/>
              <a:alpha val="3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8" name="Rectangle 37"/>
          <p:cNvSpPr/>
          <p:nvPr/>
        </p:nvSpPr>
        <p:spPr>
          <a:xfrm>
            <a:off x="4954041" y="4922694"/>
            <a:ext cx="1019837" cy="296301"/>
          </a:xfrm>
          <a:prstGeom prst="rect">
            <a:avLst/>
          </a:prstGeom>
          <a:solidFill>
            <a:srgbClr val="660066">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39" name="Rectangle 38"/>
          <p:cNvSpPr/>
          <p:nvPr/>
        </p:nvSpPr>
        <p:spPr>
          <a:xfrm>
            <a:off x="2752061" y="5963480"/>
            <a:ext cx="1476622" cy="282282"/>
          </a:xfrm>
          <a:prstGeom prst="rect">
            <a:avLst/>
          </a:prstGeom>
          <a:solidFill>
            <a:srgbClr val="FF0000">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40" name="Rectangle 39"/>
          <p:cNvSpPr/>
          <p:nvPr/>
        </p:nvSpPr>
        <p:spPr>
          <a:xfrm>
            <a:off x="2700250" y="5673337"/>
            <a:ext cx="1245405" cy="326411"/>
          </a:xfrm>
          <a:prstGeom prst="rect">
            <a:avLst/>
          </a:prstGeom>
          <a:solidFill>
            <a:srgbClr val="FF0000">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
        <p:nvSpPr>
          <p:cNvPr id="41" name="Rectangle 40"/>
          <p:cNvSpPr/>
          <p:nvPr/>
        </p:nvSpPr>
        <p:spPr>
          <a:xfrm>
            <a:off x="725272" y="5243613"/>
            <a:ext cx="1555306" cy="326411"/>
          </a:xfrm>
          <a:prstGeom prst="rect">
            <a:avLst/>
          </a:prstGeom>
          <a:solidFill>
            <a:srgbClr val="FF0000">
              <a:alpha val="34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spTree>
    <p:extLst>
      <p:ext uri="{BB962C8B-B14F-4D97-AF65-F5344CB8AC3E}">
        <p14:creationId xmlns:p14="http://schemas.microsoft.com/office/powerpoint/2010/main" val="229780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26"/>
                                        </p:tgtEl>
                                        <p:attrNameLst>
                                          <p:attrName>style.visibility</p:attrName>
                                        </p:attrNameLst>
                                      </p:cBhvr>
                                      <p:to>
                                        <p:strVal val="visible"/>
                                      </p:to>
                                    </p:set>
                                    <p:animEffect transition="in" filter="fade">
                                      <p:cBhvr>
                                        <p:cTn id="39" dur="500"/>
                                        <p:tgtEl>
                                          <p:spTgt spid="51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28"/>
                                        </p:tgtEl>
                                        <p:attrNameLst>
                                          <p:attrName>style.visibility</p:attrName>
                                        </p:attrNameLst>
                                      </p:cBhvr>
                                      <p:to>
                                        <p:strVal val="visible"/>
                                      </p:to>
                                    </p:set>
                                    <p:animEffect transition="in" filter="fade">
                                      <p:cBhvr>
                                        <p:cTn id="65" dur="500"/>
                                        <p:tgtEl>
                                          <p:spTgt spid="51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1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07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smtClean="0"/>
          </a:p>
          <a:p>
            <a:r>
              <a:rPr lang="en-US" dirty="0" smtClean="0"/>
              <a:t>1.	Performance</a:t>
            </a:r>
          </a:p>
          <a:p>
            <a:r>
              <a:rPr lang="en-US" dirty="0" smtClean="0"/>
              <a:t>2.	Compatibility</a:t>
            </a:r>
          </a:p>
          <a:p>
            <a:r>
              <a:rPr lang="en-US" dirty="0" smtClean="0"/>
              <a:t>3.	Portability</a:t>
            </a:r>
          </a:p>
          <a:p>
            <a:endParaRPr lang="en-US" dirty="0" smtClean="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 r="1"/>
          <a:stretch>
            <a:fillRect/>
          </a:stretch>
        </p:blipFill>
        <p:spPr/>
      </p:pic>
      <p:sp>
        <p:nvSpPr>
          <p:cNvPr id="6" name="Text Placeholder 1"/>
          <p:cNvSpPr txBox="1">
            <a:spLocks/>
          </p:cNvSpPr>
          <p:nvPr/>
        </p:nvSpPr>
        <p:spPr>
          <a:xfrm>
            <a:off x="4846637" y="3040062"/>
            <a:ext cx="7315203" cy="914400"/>
          </a:xfrm>
          <a:prstGeom prst="rect">
            <a:avLst/>
          </a:prstGeom>
        </p:spPr>
        <p:txBody>
          <a:bodyPr vert="horz" wrap="square" lIns="0" tIns="0" rIns="0" bIns="0"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gradFill>
                  <a:gsLst>
                    <a:gs pos="0">
                      <a:srgbClr val="FFFFFF"/>
                    </a:gs>
                    <a:gs pos="100000">
                      <a:srgbClr val="FFFFFF"/>
                    </a:gs>
                  </a:gsLst>
                  <a:lin ang="5400000" scaled="0"/>
                </a:gradFill>
              </a:rPr>
              <a:t>0.	Windows 8.1 Tools</a:t>
            </a:r>
          </a:p>
          <a:p>
            <a:endParaRPr>
              <a:gradFill>
                <a:gsLst>
                  <a:gs pos="0">
                    <a:srgbClr val="FFFFFF"/>
                  </a:gs>
                  <a:gs pos="100000">
                    <a:srgbClr val="FFFFFF"/>
                  </a:gs>
                </a:gsLst>
                <a:lin ang="5400000" scaled="0"/>
              </a:gradFill>
            </a:endParaRPr>
          </a:p>
          <a:p>
            <a:endParaRPr>
              <a:gradFill>
                <a:gsLst>
                  <a:gs pos="0">
                    <a:srgbClr val="FFFFFF"/>
                  </a:gs>
                  <a:gs pos="100000">
                    <a:srgbClr val="FFFFFF"/>
                  </a:gs>
                </a:gsLst>
                <a:lin ang="5400000" scaled="0"/>
              </a:gradFill>
            </a:endParaRPr>
          </a:p>
          <a:p>
            <a:endParaRPr>
              <a:gradFill>
                <a:gsLst>
                  <a:gs pos="0">
                    <a:srgbClr val="FFFFFF"/>
                  </a:gs>
                  <a:gs pos="100000">
                    <a:srgbClr val="FFFFFF"/>
                  </a:gs>
                </a:gsLst>
                <a:lin ang="5400000" scaled="0"/>
              </a:gradFill>
            </a:endParaRPr>
          </a:p>
          <a:p>
            <a:r>
              <a:rPr>
                <a:gradFill>
                  <a:gsLst>
                    <a:gs pos="0">
                      <a:srgbClr val="FFFFFF"/>
                    </a:gs>
                    <a:gs pos="100000">
                      <a:srgbClr val="FFFFFF"/>
                    </a:gs>
                  </a:gsLst>
                  <a:lin ang="5400000" scaled="0"/>
                </a:gradFill>
              </a:rPr>
              <a:t>4.	Productivity</a:t>
            </a:r>
            <a:endParaRPr>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67623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1" dirty="0" smtClean="0"/>
              <a:t>0.	Windows 8.1 Tools</a:t>
            </a:r>
          </a:p>
          <a:p>
            <a:r>
              <a:rPr lang="en-US" dirty="0" smtClean="0">
                <a:solidFill>
                  <a:schemeClr val="tx1">
                    <a:lumMod val="50000"/>
                  </a:schemeClr>
                </a:solidFill>
              </a:rPr>
              <a:t>1.	Performance</a:t>
            </a:r>
          </a:p>
          <a:p>
            <a:r>
              <a:rPr lang="en-US" dirty="0" smtClean="0">
                <a:solidFill>
                  <a:schemeClr val="tx1">
                    <a:lumMod val="50000"/>
                  </a:schemeClr>
                </a:solidFill>
              </a:rPr>
              <a:t>2.	Compatibility</a:t>
            </a:r>
          </a:p>
          <a:p>
            <a:r>
              <a:rPr lang="en-US" dirty="0" smtClean="0">
                <a:solidFill>
                  <a:schemeClr val="tx1">
                    <a:lumMod val="50000"/>
                  </a:schemeClr>
                </a:solidFill>
              </a:rPr>
              <a:t>3.	Portability</a:t>
            </a:r>
          </a:p>
          <a:p>
            <a:r>
              <a:rPr lang="en-US" dirty="0" smtClean="0">
                <a:solidFill>
                  <a:schemeClr val="tx1">
                    <a:lumMod val="50000"/>
                  </a:schemeClr>
                </a:solidFill>
              </a:rPr>
              <a:t>4.	Productivity</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 r="1"/>
          <a:stretch>
            <a:fillRect/>
          </a:stretch>
        </p:blipFill>
        <p:spPr/>
      </p:pic>
    </p:spTree>
    <p:extLst>
      <p:ext uri="{BB962C8B-B14F-4D97-AF65-F5344CB8AC3E}">
        <p14:creationId xmlns:p14="http://schemas.microsoft.com/office/powerpoint/2010/main" val="2553582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Connected Windows Store Apps</a:t>
            </a:r>
            <a:endParaRPr lang="en-US" dirty="0"/>
          </a:p>
        </p:txBody>
      </p:sp>
      <p:sp>
        <p:nvSpPr>
          <p:cNvPr id="3" name="Text Placeholder 2"/>
          <p:cNvSpPr>
            <a:spLocks noGrp="1"/>
          </p:cNvSpPr>
          <p:nvPr>
            <p:ph type="body" sz="quarter" idx="10"/>
          </p:nvPr>
        </p:nvSpPr>
        <p:spPr/>
        <p:txBody>
          <a:bodyPr/>
          <a:lstStyle/>
          <a:p>
            <a:r>
              <a:rPr lang="en-US" sz="3200" dirty="0" smtClean="0"/>
              <a:t>Visual Studio 2013 makes it easier to:</a:t>
            </a:r>
          </a:p>
          <a:p>
            <a:pPr marL="571500" indent="-571500">
              <a:buFont typeface="Arial" panose="020B0604020202020204" pitchFamily="34" charset="0"/>
              <a:buChar char="•"/>
            </a:pPr>
            <a:r>
              <a:rPr lang="en-US" sz="3200" dirty="0" smtClean="0"/>
              <a:t>Update your app tile using mobile services</a:t>
            </a:r>
          </a:p>
          <a:p>
            <a:pPr marL="571500" indent="-571500">
              <a:buFont typeface="Arial" panose="020B0604020202020204" pitchFamily="34" charset="0"/>
              <a:buChar char="•"/>
            </a:pPr>
            <a:r>
              <a:rPr lang="en-US" sz="3200" dirty="0" smtClean="0"/>
              <a:t>Send push notifications to your Windows Store app</a:t>
            </a:r>
          </a:p>
          <a:p>
            <a:pPr marL="571500" indent="-571500">
              <a:buFont typeface="Arial" panose="020B0604020202020204" pitchFamily="34" charset="0"/>
              <a:buChar char="•"/>
            </a:pPr>
            <a:r>
              <a:rPr lang="en-US" sz="3200" dirty="0" smtClean="0"/>
              <a:t>Accessing Azure mobile services backend capabilities</a:t>
            </a:r>
          </a:p>
          <a:p>
            <a:endParaRPr lang="en-US" sz="3200" dirty="0" smtClean="0"/>
          </a:p>
          <a:p>
            <a:r>
              <a:rPr lang="en-US" sz="3200" dirty="0" smtClean="0"/>
              <a:t>How?</a:t>
            </a:r>
          </a:p>
          <a:p>
            <a:pPr marL="571500" indent="-571500">
              <a:buFont typeface="Arial" panose="020B0604020202020204" pitchFamily="34" charset="0"/>
              <a:buChar char="•"/>
            </a:pPr>
            <a:r>
              <a:rPr lang="en-US" sz="3200" dirty="0" smtClean="0"/>
              <a:t>New C++ library for Azure mobile services</a:t>
            </a:r>
          </a:p>
          <a:p>
            <a:pPr marL="571500" indent="-571500">
              <a:buFont typeface="Arial" panose="020B0604020202020204" pitchFamily="34" charset="0"/>
              <a:buChar char="•"/>
            </a:pPr>
            <a:r>
              <a:rPr lang="en-US" sz="3200" dirty="0" smtClean="0"/>
              <a:t>Integrated VS tools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a:ext>
            </a:extLst>
          </a:blip>
          <a:srcRect l="31614" t="64156" r="44494" b="14051"/>
          <a:stretch/>
        </p:blipFill>
        <p:spPr>
          <a:xfrm>
            <a:off x="9113837" y="1363662"/>
            <a:ext cx="2971800" cy="1524000"/>
          </a:xfrm>
          <a:prstGeom prst="rect">
            <a:avLst/>
          </a:prstGeom>
          <a:ln>
            <a:noFill/>
          </a:ln>
          <a:effectLst>
            <a:softEdge rad="112500"/>
          </a:effectLst>
        </p:spPr>
      </p:pic>
    </p:spTree>
    <p:extLst>
      <p:ext uri="{BB962C8B-B14F-4D97-AF65-F5344CB8AC3E}">
        <p14:creationId xmlns:p14="http://schemas.microsoft.com/office/powerpoint/2010/main" val="3640712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XAML Designer</a:t>
            </a:r>
            <a:endParaRPr lang="en-US" dirty="0"/>
          </a:p>
        </p:txBody>
      </p:sp>
      <p:sp>
        <p:nvSpPr>
          <p:cNvPr id="3" name="Text Placeholder 2"/>
          <p:cNvSpPr>
            <a:spLocks noGrp="1"/>
          </p:cNvSpPr>
          <p:nvPr>
            <p:ph type="body" sz="quarter" idx="10"/>
          </p:nvPr>
        </p:nvSpPr>
        <p:spPr>
          <a:xfrm>
            <a:off x="382063" y="1724345"/>
            <a:ext cx="11885514" cy="5027612"/>
          </a:xfrm>
        </p:spPr>
        <p:txBody>
          <a:bodyPr/>
          <a:lstStyle/>
          <a:p>
            <a:r>
              <a:rPr lang="en-US" dirty="0" smtClean="0"/>
              <a:t>New </a:t>
            </a:r>
            <a:r>
              <a:rPr lang="en-US" dirty="0"/>
              <a:t>and updated templates</a:t>
            </a:r>
          </a:p>
          <a:p>
            <a:r>
              <a:rPr lang="en-US" dirty="0" smtClean="0"/>
              <a:t>Improved XAML editor</a:t>
            </a:r>
          </a:p>
          <a:p>
            <a:r>
              <a:rPr lang="en-US" dirty="0" smtClean="0"/>
              <a:t>Rulers and dynamic guides</a:t>
            </a:r>
          </a:p>
          <a:p>
            <a:r>
              <a:rPr lang="en-US" dirty="0" smtClean="0"/>
              <a:t>New Windows 8.1 controls</a:t>
            </a:r>
          </a:p>
          <a:p>
            <a:r>
              <a:rPr lang="en-US" dirty="0" smtClean="0"/>
              <a:t>Improved Designer performance</a:t>
            </a:r>
          </a:p>
          <a:p>
            <a:r>
              <a:rPr lang="en-US" dirty="0"/>
              <a:t>Better in-place style and </a:t>
            </a:r>
            <a:r>
              <a:rPr lang="en-US" dirty="0" smtClean="0"/>
              <a:t>template </a:t>
            </a:r>
            <a:r>
              <a:rPr lang="en-US" dirty="0"/>
              <a:t>editing</a:t>
            </a:r>
          </a:p>
          <a:p>
            <a:pPr marL="571390" indent="-571390">
              <a:buFont typeface="Arial" panose="020B0604020202020204" pitchFamily="34" charset="0"/>
              <a:buChar char="•"/>
            </a:pPr>
            <a:endParaRPr lang="en-US" dirty="0" smtClean="0"/>
          </a:p>
        </p:txBody>
      </p:sp>
      <p:pic>
        <p:nvPicPr>
          <p:cNvPr id="6" name="Picture 5"/>
          <p:cNvPicPr/>
          <p:nvPr/>
        </p:nvPicPr>
        <p:blipFill>
          <a:blip r:embed="rId3"/>
          <a:stretch>
            <a:fillRect/>
          </a:stretch>
        </p:blipFill>
        <p:spPr>
          <a:xfrm>
            <a:off x="6762080" y="1135062"/>
            <a:ext cx="5505498" cy="3678033"/>
          </a:xfrm>
          <a:prstGeom prst="rect">
            <a:avLst/>
          </a:prstGeom>
        </p:spPr>
      </p:pic>
    </p:spTree>
    <p:extLst>
      <p:ext uri="{BB962C8B-B14F-4D97-AF65-F5344CB8AC3E}">
        <p14:creationId xmlns:p14="http://schemas.microsoft.com/office/powerpoint/2010/main" val="2295919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Graphics Debugging</a:t>
            </a:r>
            <a:endParaRPr lang="en-US" dirty="0"/>
          </a:p>
        </p:txBody>
      </p:sp>
      <p:sp>
        <p:nvSpPr>
          <p:cNvPr id="6" name="Text Placeholder 5"/>
          <p:cNvSpPr>
            <a:spLocks noGrp="1"/>
          </p:cNvSpPr>
          <p:nvPr>
            <p:ph type="body" sz="quarter" idx="10"/>
          </p:nvPr>
        </p:nvSpPr>
        <p:spPr/>
        <p:txBody>
          <a:bodyPr/>
          <a:lstStyle/>
          <a:p>
            <a:r>
              <a:rPr lang="en-US" sz="2800" dirty="0" smtClean="0"/>
              <a:t>VS2012 introduced DirectX-based Graphics debugging tools in VS Professional, Premium and Ultimate</a:t>
            </a:r>
          </a:p>
          <a:p>
            <a:endParaRPr lang="en-US" sz="2800" dirty="0"/>
          </a:p>
          <a:p>
            <a:r>
              <a:rPr lang="en-US" sz="2800" dirty="0" smtClean="0"/>
              <a:t>VS2013 adds:</a:t>
            </a:r>
          </a:p>
          <a:p>
            <a:pPr marL="571500" indent="-571500">
              <a:buFont typeface="Arial" panose="020B0604020202020204" pitchFamily="34" charset="0"/>
              <a:buChar char="•"/>
            </a:pPr>
            <a:r>
              <a:rPr lang="en-US" sz="2800" dirty="0" smtClean="0"/>
              <a:t>Support in VS Express</a:t>
            </a:r>
          </a:p>
          <a:p>
            <a:pPr marL="571500" indent="-571500">
              <a:buFont typeface="Arial" panose="020B0604020202020204" pitchFamily="34" charset="0"/>
              <a:buChar char="•"/>
            </a:pPr>
            <a:r>
              <a:rPr lang="en-US" sz="2800" dirty="0" smtClean="0"/>
              <a:t>Capturing frames from</a:t>
            </a:r>
            <a:br>
              <a:rPr lang="en-US" sz="2800" dirty="0" smtClean="0"/>
            </a:br>
            <a:r>
              <a:rPr lang="en-US" sz="2800" dirty="0" smtClean="0"/>
              <a:t>remote machines</a:t>
            </a:r>
          </a:p>
          <a:p>
            <a:pPr marL="571500" indent="-571500">
              <a:buFont typeface="Arial" panose="020B0604020202020204" pitchFamily="34" charset="0"/>
              <a:buChar char="•"/>
            </a:pPr>
            <a:r>
              <a:rPr lang="en-US" sz="2800" dirty="0" smtClean="0"/>
              <a:t>Compute </a:t>
            </a:r>
            <a:r>
              <a:rPr lang="en-US" sz="2800" dirty="0" err="1" smtClean="0"/>
              <a:t>shader</a:t>
            </a:r>
            <a:r>
              <a:rPr lang="en-US" sz="2800" dirty="0"/>
              <a:t/>
            </a:r>
            <a:br>
              <a:rPr lang="en-US" sz="2800" dirty="0"/>
            </a:br>
            <a:r>
              <a:rPr lang="en-US" sz="2800" dirty="0" smtClean="0"/>
              <a:t>debugging</a:t>
            </a:r>
          </a:p>
          <a:p>
            <a:pPr marL="571500" indent="-571500">
              <a:buFont typeface="Arial" panose="020B0604020202020204" pitchFamily="34" charset="0"/>
              <a:buChar char="•"/>
            </a:pPr>
            <a:r>
              <a:rPr lang="en-US" sz="2800" dirty="0" smtClean="0"/>
              <a:t>Faster frame capture</a:t>
            </a:r>
          </a:p>
        </p:txBody>
      </p:sp>
      <p:pic>
        <p:nvPicPr>
          <p:cNvPr id="9" name="Picture 8"/>
          <p:cNvPicPr>
            <a:picLocks noChangeAspect="1"/>
          </p:cNvPicPr>
          <p:nvPr/>
        </p:nvPicPr>
        <p:blipFill>
          <a:blip r:embed="rId2"/>
          <a:stretch>
            <a:fillRect/>
          </a:stretch>
        </p:blipFill>
        <p:spPr>
          <a:xfrm>
            <a:off x="4846637" y="2828420"/>
            <a:ext cx="7413896" cy="3962038"/>
          </a:xfrm>
          <a:prstGeom prst="rect">
            <a:avLst/>
          </a:prstGeom>
        </p:spPr>
      </p:pic>
    </p:spTree>
    <p:extLst>
      <p:ext uri="{BB962C8B-B14F-4D97-AF65-F5344CB8AC3E}">
        <p14:creationId xmlns:p14="http://schemas.microsoft.com/office/powerpoint/2010/main" val="4177637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5"/>
</p:tagLst>
</file>

<file path=ppt/tags/tag2.xml><?xml version="1.0" encoding="utf-8"?>
<p:tagLst xmlns:a="http://schemas.openxmlformats.org/drawingml/2006/main" xmlns:r="http://schemas.openxmlformats.org/officeDocument/2006/relationships" xmlns:p="http://schemas.openxmlformats.org/presentationml/2006/main">
  <p:tag name="TIMING" val="|118.2"/>
</p:tagLst>
</file>

<file path=ppt/tags/tag3.xml><?xml version="1.0" encoding="utf-8"?>
<p:tagLst xmlns:a="http://schemas.openxmlformats.org/drawingml/2006/main" xmlns:r="http://schemas.openxmlformats.org/officeDocument/2006/relationships" xmlns:p="http://schemas.openxmlformats.org/presentationml/2006/main">
  <p:tag name="TIMING" val="|185.7"/>
</p:tagLst>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4E7E2C3A-84B4-471D-8268-4DCF7E9D00BA}"/>
    </a:ext>
  </a:extLst>
</a:theme>
</file>

<file path=ppt/theme/theme10.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4D394F60-D980-45C4-8F72-F37A867F32C8}"/>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A401EF5C-38BE-4AD5-9B56-B1D85221AF91}"/>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F6F09491-71F7-40FF-BB91-A0FD794978AF}"/>
    </a:ext>
  </a:extLst>
</a:theme>
</file>

<file path=ppt/theme/theme5.xml><?xml version="1.0" encoding="utf-8"?>
<a:theme xmlns:a="http://schemas.openxmlformats.org/drawingml/2006/main" name="4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5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6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8.xml><?xml version="1.0" encoding="utf-8"?>
<a:theme xmlns:a="http://schemas.openxmlformats.org/drawingml/2006/main" name="7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9.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Tarek Madkour</External_x0020_Speaker>
    <Session_x0020_Code xmlns="2295e2e7-0eeb-498e-8716-217bb2ee6ee3">2-305</Session_x0020_Code>
    <ProductTaxHTField0 xmlns="2295e2e7-0eeb-498e-8716-217bb2ee6ee3">
      <Terms xmlns="http://schemas.microsoft.com/office/infopath/2007/PartnerControls"/>
    </ProductTaxHTField0>
    <Presentation_x0020_Date xmlns="2295e2e7-0eeb-498e-8716-217bb2ee6ee3">2013-06-26T00:00:00-07:00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schemas.microsoft.com/office/2006/metadata/properties"/>
    <ds:schemaRef ds:uri="2295e2e7-0eeb-498e-8716-217bb2ee6ee3"/>
    <ds:schemaRef ds:uri="230e9df3-be65-4c73-a93b-d1236ebd677e"/>
    <ds:schemaRef ds:uri="http://purl.org/dc/elements/1.1/"/>
    <ds:schemaRef ds:uri="http://purl.org/dc/dcmitype/"/>
    <ds:schemaRef ds:uri="http://schemas.microsoft.com/office/infopath/2007/PartnerControls"/>
    <ds:schemaRef ds:uri="http://schemas.openxmlformats.org/package/2006/metadata/core-properties"/>
    <ds:schemaRef ds:uri="8b529f77-48ab-4581-b468-93f09345b8aa"/>
    <ds:schemaRef ds:uri="http://purl.org/dc/terms/"/>
  </ds:schemaRefs>
</ds:datastoreItem>
</file>

<file path=customXml/itemProps2.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COPY 2013 BUILD Template_CLIENT-PROVIDED</Template>
  <TotalTime>2</TotalTime>
  <Words>2067</Words>
  <Application>Microsoft Office PowerPoint</Application>
  <PresentationFormat>Custom</PresentationFormat>
  <Paragraphs>396</Paragraphs>
  <Slides>40</Slides>
  <Notes>13</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40</vt:i4>
      </vt:variant>
    </vt:vector>
  </HeadingPairs>
  <TitlesOfParts>
    <vt:vector size="60" baseType="lpstr">
      <vt:lpstr>ＭＳ Ｐゴシック</vt:lpstr>
      <vt:lpstr>Arial</vt:lpstr>
      <vt:lpstr>Avenir LT Pro 45 Book</vt:lpstr>
      <vt:lpstr>Calibri</vt:lpstr>
      <vt:lpstr>Consolas</vt:lpstr>
      <vt:lpstr>Courier New</vt:lpstr>
      <vt:lpstr>Segoe UI</vt:lpstr>
      <vt:lpstr>Segoe UI Light</vt:lpstr>
      <vt:lpstr>Times New Roman</vt:lpstr>
      <vt:lpstr>Wingdings</vt:lpstr>
      <vt:lpstr>Build_Template_16x9 - Rev 03</vt:lpstr>
      <vt:lpstr>1_Build_Template_16x9 - Rev 03</vt:lpstr>
      <vt:lpstr>2_Build_Template_16x9 - Rev 03</vt:lpstr>
      <vt:lpstr>3_Build_Template_16x9 - Rev 03</vt:lpstr>
      <vt:lpstr>4_Build_Template_16x9 - Rev 03</vt:lpstr>
      <vt:lpstr>5_Build_Template_16x9 - Rev 03</vt:lpstr>
      <vt:lpstr>6_Build_Template_16x9 - Rev 03</vt:lpstr>
      <vt:lpstr>7_Build_Template_16x9 - Rev 03</vt:lpstr>
      <vt:lpstr>1_5-30426_BUILD_2013_Template_D.Blue</vt:lpstr>
      <vt:lpstr>5-30426_BUILD_2013_Template_White</vt:lpstr>
      <vt:lpstr>PowerPoint Presentation</vt:lpstr>
      <vt:lpstr>What’s New in Visual Studio 2013  for C++ Developers</vt:lpstr>
      <vt:lpstr>PowerPoint Presentation</vt:lpstr>
      <vt:lpstr>PowerPoint Presentation</vt:lpstr>
      <vt:lpstr>Agenda </vt:lpstr>
      <vt:lpstr>Agenda </vt:lpstr>
      <vt:lpstr>Connected Windows Store Apps</vt:lpstr>
      <vt:lpstr>Better XAML Designer</vt:lpstr>
      <vt:lpstr>Powerful Graphics Debugging</vt:lpstr>
      <vt:lpstr>Deeper Diagnostics</vt:lpstr>
      <vt:lpstr>C++/CX</vt:lpstr>
      <vt:lpstr>Windows 8.1 Tools</vt:lpstr>
      <vt:lpstr>Agenda </vt:lpstr>
      <vt:lpstr>Performance Optimizations Recap</vt:lpstr>
      <vt:lpstr>Automatic Vectorization</vt:lpstr>
      <vt:lpstr>Automatic Vectorization</vt:lpstr>
      <vt:lpstr>Vector Calling Convention</vt:lpstr>
      <vt:lpstr>C++ AMP</vt:lpstr>
      <vt:lpstr>Agenda </vt:lpstr>
      <vt:lpstr>C++11</vt:lpstr>
      <vt:lpstr>Agenda </vt:lpstr>
      <vt:lpstr>C++ REST SDK</vt:lpstr>
      <vt:lpstr>C++ REST SDK</vt:lpstr>
      <vt:lpstr>Basic HTTP Client</vt:lpstr>
      <vt:lpstr>Make an HTTP request to get a JSON value</vt:lpstr>
      <vt:lpstr>C++ REST SDK</vt:lpstr>
      <vt:lpstr>Agenda </vt:lpstr>
      <vt:lpstr>NuGet</vt:lpstr>
      <vt:lpstr>IDE Enhancements</vt:lpstr>
      <vt:lpstr>Code Formatting</vt:lpstr>
      <vt:lpstr>Header / Code Switching</vt:lpstr>
      <vt:lpstr>Code Peek</vt:lpstr>
      <vt:lpstr>Code Analysis UI Enhancements</vt:lpstr>
      <vt:lpstr>Async Debugging</vt:lpstr>
      <vt:lpstr>“Just My Code” debugging</vt:lpstr>
      <vt:lpstr>Interop debugging</vt:lpstr>
      <vt:lpstr>Resources</vt:lpstr>
      <vt:lpstr>Give us your feedback!</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Visual Studio 2013 for C++ Developers</dc:title>
  <dc:subject>Build 2013</dc:subject>
  <dc:creator>Shows</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2</cp:revision>
  <dcterms:created xsi:type="dcterms:W3CDTF">2013-06-26T21:45:59Z</dcterms:created>
  <dcterms:modified xsi:type="dcterms:W3CDTF">2013-06-26T21:48:44Z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