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330" r:id="rId5"/>
    <p:sldMasterId id="2147484345" r:id="rId6"/>
    <p:sldMasterId id="2147484364" r:id="rId7"/>
  </p:sldMasterIdLst>
  <p:notesMasterIdLst>
    <p:notesMasterId r:id="rId106"/>
  </p:notesMasterIdLst>
  <p:handoutMasterIdLst>
    <p:handoutMasterId r:id="rId107"/>
  </p:handoutMasterIdLst>
  <p:sldIdLst>
    <p:sldId id="353" r:id="rId8"/>
    <p:sldId id="256"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56"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515" userDrawn="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BCF2"/>
    <a:srgbClr val="FFFFFF"/>
    <a:srgbClr val="000000"/>
    <a:srgbClr val="969696"/>
    <a:srgbClr val="002050"/>
    <a:srgbClr val="442359"/>
    <a:srgbClr val="333333"/>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4" autoAdjust="0"/>
    <p:restoredTop sz="90045" autoAdjust="0"/>
  </p:normalViewPr>
  <p:slideViewPr>
    <p:cSldViewPr snapToGrid="0">
      <p:cViewPr varScale="1">
        <p:scale>
          <a:sx n="91" d="100"/>
          <a:sy n="91" d="100"/>
        </p:scale>
        <p:origin x="1614" y="78"/>
      </p:cViewPr>
      <p:guideLst>
        <p:guide orient="horz" pos="188"/>
        <p:guide orient="horz" pos="763"/>
        <p:guide orient="horz" pos="1339"/>
        <p:guide orient="horz" pos="2515"/>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65" d="100"/>
          <a:sy n="65" d="100"/>
        </p:scale>
        <p:origin x="2418"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tableStyles" Target="tableStyles.xml"/><Relationship Id="rId16" Type="http://schemas.openxmlformats.org/officeDocument/2006/relationships/slide" Target="slides/slide9.xml"/><Relationship Id="rId107" Type="http://schemas.openxmlformats.org/officeDocument/2006/relationships/handoutMaster" Target="handoutMasters/handoutMaster1.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commentAuthors" Target="commentAuthors.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presProps" Target="presProp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6/28/2013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6/28/2013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3</a:t>
            </a:fld>
            <a:endParaRPr lang="en-US" dirty="0"/>
          </a:p>
        </p:txBody>
      </p:sp>
    </p:spTree>
    <p:extLst>
      <p:ext uri="{BB962C8B-B14F-4D97-AF65-F5344CB8AC3E}">
        <p14:creationId xmlns:p14="http://schemas.microsoft.com/office/powerpoint/2010/main" val="87299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14</a:t>
            </a:fld>
            <a:endParaRPr lang="en-US" dirty="0"/>
          </a:p>
        </p:txBody>
      </p:sp>
    </p:spTree>
    <p:extLst>
      <p:ext uri="{BB962C8B-B14F-4D97-AF65-F5344CB8AC3E}">
        <p14:creationId xmlns:p14="http://schemas.microsoft.com/office/powerpoint/2010/main" val="379776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15</a:t>
            </a:fld>
            <a:endParaRPr lang="en-US" dirty="0"/>
          </a:p>
        </p:txBody>
      </p:sp>
    </p:spTree>
    <p:extLst>
      <p:ext uri="{BB962C8B-B14F-4D97-AF65-F5344CB8AC3E}">
        <p14:creationId xmlns:p14="http://schemas.microsoft.com/office/powerpoint/2010/main" val="1887994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16</a:t>
            </a:fld>
            <a:endParaRPr lang="en-US" dirty="0"/>
          </a:p>
        </p:txBody>
      </p:sp>
    </p:spTree>
    <p:extLst>
      <p:ext uri="{BB962C8B-B14F-4D97-AF65-F5344CB8AC3E}">
        <p14:creationId xmlns:p14="http://schemas.microsoft.com/office/powerpoint/2010/main" val="341245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17</a:t>
            </a:fld>
            <a:endParaRPr lang="en-US" dirty="0"/>
          </a:p>
        </p:txBody>
      </p:sp>
    </p:spTree>
    <p:extLst>
      <p:ext uri="{BB962C8B-B14F-4D97-AF65-F5344CB8AC3E}">
        <p14:creationId xmlns:p14="http://schemas.microsoft.com/office/powerpoint/2010/main" val="3269820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18</a:t>
            </a:fld>
            <a:endParaRPr lang="en-US" dirty="0"/>
          </a:p>
        </p:txBody>
      </p:sp>
    </p:spTree>
    <p:extLst>
      <p:ext uri="{BB962C8B-B14F-4D97-AF65-F5344CB8AC3E}">
        <p14:creationId xmlns:p14="http://schemas.microsoft.com/office/powerpoint/2010/main" val="392506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19</a:t>
            </a:fld>
            <a:endParaRPr lang="en-US" dirty="0"/>
          </a:p>
        </p:txBody>
      </p:sp>
    </p:spTree>
    <p:extLst>
      <p:ext uri="{BB962C8B-B14F-4D97-AF65-F5344CB8AC3E}">
        <p14:creationId xmlns:p14="http://schemas.microsoft.com/office/powerpoint/2010/main" val="3186978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20</a:t>
            </a:fld>
            <a:endParaRPr lang="en-US" dirty="0"/>
          </a:p>
        </p:txBody>
      </p:sp>
    </p:spTree>
    <p:extLst>
      <p:ext uri="{BB962C8B-B14F-4D97-AF65-F5344CB8AC3E}">
        <p14:creationId xmlns:p14="http://schemas.microsoft.com/office/powerpoint/2010/main" val="2589679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22</a:t>
            </a:fld>
            <a:endParaRPr lang="en-US" dirty="0"/>
          </a:p>
        </p:txBody>
      </p:sp>
    </p:spTree>
    <p:extLst>
      <p:ext uri="{BB962C8B-B14F-4D97-AF65-F5344CB8AC3E}">
        <p14:creationId xmlns:p14="http://schemas.microsoft.com/office/powerpoint/2010/main" val="4114410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23</a:t>
            </a:fld>
            <a:endParaRPr lang="en-US" dirty="0"/>
          </a:p>
        </p:txBody>
      </p:sp>
    </p:spTree>
    <p:extLst>
      <p:ext uri="{BB962C8B-B14F-4D97-AF65-F5344CB8AC3E}">
        <p14:creationId xmlns:p14="http://schemas.microsoft.com/office/powerpoint/2010/main" val="1831423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24</a:t>
            </a:fld>
            <a:endParaRPr lang="en-US" dirty="0"/>
          </a:p>
        </p:txBody>
      </p:sp>
    </p:spTree>
    <p:extLst>
      <p:ext uri="{BB962C8B-B14F-4D97-AF65-F5344CB8AC3E}">
        <p14:creationId xmlns:p14="http://schemas.microsoft.com/office/powerpoint/2010/main" val="361854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5</a:t>
            </a:fld>
            <a:endParaRPr lang="en-US" dirty="0"/>
          </a:p>
        </p:txBody>
      </p:sp>
    </p:spTree>
    <p:extLst>
      <p:ext uri="{BB962C8B-B14F-4D97-AF65-F5344CB8AC3E}">
        <p14:creationId xmlns:p14="http://schemas.microsoft.com/office/powerpoint/2010/main" val="177253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25</a:t>
            </a:fld>
            <a:endParaRPr lang="en-US" dirty="0"/>
          </a:p>
        </p:txBody>
      </p:sp>
    </p:spTree>
    <p:extLst>
      <p:ext uri="{BB962C8B-B14F-4D97-AF65-F5344CB8AC3E}">
        <p14:creationId xmlns:p14="http://schemas.microsoft.com/office/powerpoint/2010/main" val="2690346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26</a:t>
            </a:fld>
            <a:endParaRPr lang="en-US" dirty="0"/>
          </a:p>
        </p:txBody>
      </p:sp>
    </p:spTree>
    <p:extLst>
      <p:ext uri="{BB962C8B-B14F-4D97-AF65-F5344CB8AC3E}">
        <p14:creationId xmlns:p14="http://schemas.microsoft.com/office/powerpoint/2010/main" val="1824604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27</a:t>
            </a:fld>
            <a:endParaRPr lang="en-US" dirty="0"/>
          </a:p>
        </p:txBody>
      </p:sp>
    </p:spTree>
    <p:extLst>
      <p:ext uri="{BB962C8B-B14F-4D97-AF65-F5344CB8AC3E}">
        <p14:creationId xmlns:p14="http://schemas.microsoft.com/office/powerpoint/2010/main" val="3812593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28</a:t>
            </a:fld>
            <a:endParaRPr lang="en-US" dirty="0"/>
          </a:p>
        </p:txBody>
      </p:sp>
    </p:spTree>
    <p:extLst>
      <p:ext uri="{BB962C8B-B14F-4D97-AF65-F5344CB8AC3E}">
        <p14:creationId xmlns:p14="http://schemas.microsoft.com/office/powerpoint/2010/main" val="682667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29</a:t>
            </a:fld>
            <a:endParaRPr lang="en-US" dirty="0"/>
          </a:p>
        </p:txBody>
      </p:sp>
    </p:spTree>
    <p:extLst>
      <p:ext uri="{BB962C8B-B14F-4D97-AF65-F5344CB8AC3E}">
        <p14:creationId xmlns:p14="http://schemas.microsoft.com/office/powerpoint/2010/main" val="3801962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30</a:t>
            </a:fld>
            <a:endParaRPr lang="en-US" dirty="0"/>
          </a:p>
        </p:txBody>
      </p:sp>
    </p:spTree>
    <p:extLst>
      <p:ext uri="{BB962C8B-B14F-4D97-AF65-F5344CB8AC3E}">
        <p14:creationId xmlns:p14="http://schemas.microsoft.com/office/powerpoint/2010/main" val="2118443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31</a:t>
            </a:fld>
            <a:endParaRPr lang="en-US" dirty="0"/>
          </a:p>
        </p:txBody>
      </p:sp>
    </p:spTree>
    <p:extLst>
      <p:ext uri="{BB962C8B-B14F-4D97-AF65-F5344CB8AC3E}">
        <p14:creationId xmlns:p14="http://schemas.microsoft.com/office/powerpoint/2010/main" val="1783698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32</a:t>
            </a:fld>
            <a:endParaRPr lang="en-US" dirty="0"/>
          </a:p>
        </p:txBody>
      </p:sp>
    </p:spTree>
    <p:extLst>
      <p:ext uri="{BB962C8B-B14F-4D97-AF65-F5344CB8AC3E}">
        <p14:creationId xmlns:p14="http://schemas.microsoft.com/office/powerpoint/2010/main" val="3958724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33</a:t>
            </a:fld>
            <a:endParaRPr lang="en-US" dirty="0"/>
          </a:p>
        </p:txBody>
      </p:sp>
    </p:spTree>
    <p:extLst>
      <p:ext uri="{BB962C8B-B14F-4D97-AF65-F5344CB8AC3E}">
        <p14:creationId xmlns:p14="http://schemas.microsoft.com/office/powerpoint/2010/main" val="1846666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34</a:t>
            </a:fld>
            <a:endParaRPr lang="en-US" dirty="0"/>
          </a:p>
        </p:txBody>
      </p:sp>
    </p:spTree>
    <p:extLst>
      <p:ext uri="{BB962C8B-B14F-4D97-AF65-F5344CB8AC3E}">
        <p14:creationId xmlns:p14="http://schemas.microsoft.com/office/powerpoint/2010/main" val="295656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6</a:t>
            </a:fld>
            <a:endParaRPr lang="en-US" dirty="0"/>
          </a:p>
        </p:txBody>
      </p:sp>
    </p:spTree>
    <p:extLst>
      <p:ext uri="{BB962C8B-B14F-4D97-AF65-F5344CB8AC3E}">
        <p14:creationId xmlns:p14="http://schemas.microsoft.com/office/powerpoint/2010/main" val="2699068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35</a:t>
            </a:fld>
            <a:endParaRPr lang="en-US" dirty="0"/>
          </a:p>
        </p:txBody>
      </p:sp>
    </p:spTree>
    <p:extLst>
      <p:ext uri="{BB962C8B-B14F-4D97-AF65-F5344CB8AC3E}">
        <p14:creationId xmlns:p14="http://schemas.microsoft.com/office/powerpoint/2010/main" val="2663510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37</a:t>
            </a:fld>
            <a:endParaRPr lang="en-US" dirty="0"/>
          </a:p>
        </p:txBody>
      </p:sp>
    </p:spTree>
    <p:extLst>
      <p:ext uri="{BB962C8B-B14F-4D97-AF65-F5344CB8AC3E}">
        <p14:creationId xmlns:p14="http://schemas.microsoft.com/office/powerpoint/2010/main" val="450002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38</a:t>
            </a:fld>
            <a:endParaRPr lang="en-US" dirty="0"/>
          </a:p>
        </p:txBody>
      </p:sp>
    </p:spTree>
    <p:extLst>
      <p:ext uri="{BB962C8B-B14F-4D97-AF65-F5344CB8AC3E}">
        <p14:creationId xmlns:p14="http://schemas.microsoft.com/office/powerpoint/2010/main" val="35472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39</a:t>
            </a:fld>
            <a:endParaRPr lang="en-US" dirty="0"/>
          </a:p>
        </p:txBody>
      </p:sp>
    </p:spTree>
    <p:extLst>
      <p:ext uri="{BB962C8B-B14F-4D97-AF65-F5344CB8AC3E}">
        <p14:creationId xmlns:p14="http://schemas.microsoft.com/office/powerpoint/2010/main" val="784863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40</a:t>
            </a:fld>
            <a:endParaRPr lang="en-US" dirty="0"/>
          </a:p>
        </p:txBody>
      </p:sp>
    </p:spTree>
    <p:extLst>
      <p:ext uri="{BB962C8B-B14F-4D97-AF65-F5344CB8AC3E}">
        <p14:creationId xmlns:p14="http://schemas.microsoft.com/office/powerpoint/2010/main" val="1337478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41</a:t>
            </a:fld>
            <a:endParaRPr lang="en-US" dirty="0"/>
          </a:p>
        </p:txBody>
      </p:sp>
    </p:spTree>
    <p:extLst>
      <p:ext uri="{BB962C8B-B14F-4D97-AF65-F5344CB8AC3E}">
        <p14:creationId xmlns:p14="http://schemas.microsoft.com/office/powerpoint/2010/main" val="3222166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42</a:t>
            </a:fld>
            <a:endParaRPr lang="en-US" dirty="0"/>
          </a:p>
        </p:txBody>
      </p:sp>
    </p:spTree>
    <p:extLst>
      <p:ext uri="{BB962C8B-B14F-4D97-AF65-F5344CB8AC3E}">
        <p14:creationId xmlns:p14="http://schemas.microsoft.com/office/powerpoint/2010/main" val="2228265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43</a:t>
            </a:fld>
            <a:endParaRPr lang="en-US" dirty="0"/>
          </a:p>
        </p:txBody>
      </p:sp>
    </p:spTree>
    <p:extLst>
      <p:ext uri="{BB962C8B-B14F-4D97-AF65-F5344CB8AC3E}">
        <p14:creationId xmlns:p14="http://schemas.microsoft.com/office/powerpoint/2010/main" val="2126009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44</a:t>
            </a:fld>
            <a:endParaRPr lang="en-US" dirty="0"/>
          </a:p>
        </p:txBody>
      </p:sp>
    </p:spTree>
    <p:extLst>
      <p:ext uri="{BB962C8B-B14F-4D97-AF65-F5344CB8AC3E}">
        <p14:creationId xmlns:p14="http://schemas.microsoft.com/office/powerpoint/2010/main" val="3077562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45</a:t>
            </a:fld>
            <a:endParaRPr lang="en-US" dirty="0"/>
          </a:p>
        </p:txBody>
      </p:sp>
    </p:spTree>
    <p:extLst>
      <p:ext uri="{BB962C8B-B14F-4D97-AF65-F5344CB8AC3E}">
        <p14:creationId xmlns:p14="http://schemas.microsoft.com/office/powerpoint/2010/main" val="528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8</a:t>
            </a:fld>
            <a:endParaRPr lang="en-US" dirty="0"/>
          </a:p>
        </p:txBody>
      </p:sp>
    </p:spTree>
    <p:extLst>
      <p:ext uri="{BB962C8B-B14F-4D97-AF65-F5344CB8AC3E}">
        <p14:creationId xmlns:p14="http://schemas.microsoft.com/office/powerpoint/2010/main" val="2573225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46</a:t>
            </a:fld>
            <a:endParaRPr lang="en-US" dirty="0"/>
          </a:p>
        </p:txBody>
      </p:sp>
    </p:spTree>
    <p:extLst>
      <p:ext uri="{BB962C8B-B14F-4D97-AF65-F5344CB8AC3E}">
        <p14:creationId xmlns:p14="http://schemas.microsoft.com/office/powerpoint/2010/main" val="3532941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47</a:t>
            </a:fld>
            <a:endParaRPr lang="en-US" dirty="0"/>
          </a:p>
        </p:txBody>
      </p:sp>
    </p:spTree>
    <p:extLst>
      <p:ext uri="{BB962C8B-B14F-4D97-AF65-F5344CB8AC3E}">
        <p14:creationId xmlns:p14="http://schemas.microsoft.com/office/powerpoint/2010/main" val="305017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48</a:t>
            </a:fld>
            <a:endParaRPr lang="en-US" dirty="0"/>
          </a:p>
        </p:txBody>
      </p:sp>
    </p:spTree>
    <p:extLst>
      <p:ext uri="{BB962C8B-B14F-4D97-AF65-F5344CB8AC3E}">
        <p14:creationId xmlns:p14="http://schemas.microsoft.com/office/powerpoint/2010/main" val="107229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51</a:t>
            </a:fld>
            <a:endParaRPr lang="en-US" dirty="0"/>
          </a:p>
        </p:txBody>
      </p:sp>
    </p:spTree>
    <p:extLst>
      <p:ext uri="{BB962C8B-B14F-4D97-AF65-F5344CB8AC3E}">
        <p14:creationId xmlns:p14="http://schemas.microsoft.com/office/powerpoint/2010/main" val="743263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52</a:t>
            </a:fld>
            <a:endParaRPr lang="en-US" dirty="0"/>
          </a:p>
        </p:txBody>
      </p:sp>
    </p:spTree>
    <p:extLst>
      <p:ext uri="{BB962C8B-B14F-4D97-AF65-F5344CB8AC3E}">
        <p14:creationId xmlns:p14="http://schemas.microsoft.com/office/powerpoint/2010/main" val="2344239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53</a:t>
            </a:fld>
            <a:endParaRPr lang="en-US" dirty="0"/>
          </a:p>
        </p:txBody>
      </p:sp>
    </p:spTree>
    <p:extLst>
      <p:ext uri="{BB962C8B-B14F-4D97-AF65-F5344CB8AC3E}">
        <p14:creationId xmlns:p14="http://schemas.microsoft.com/office/powerpoint/2010/main" val="41666355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54</a:t>
            </a:fld>
            <a:endParaRPr lang="en-US" dirty="0"/>
          </a:p>
        </p:txBody>
      </p:sp>
    </p:spTree>
    <p:extLst>
      <p:ext uri="{BB962C8B-B14F-4D97-AF65-F5344CB8AC3E}">
        <p14:creationId xmlns:p14="http://schemas.microsoft.com/office/powerpoint/2010/main" val="1346366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55</a:t>
            </a:fld>
            <a:endParaRPr lang="en-US" dirty="0"/>
          </a:p>
        </p:txBody>
      </p:sp>
    </p:spTree>
    <p:extLst>
      <p:ext uri="{BB962C8B-B14F-4D97-AF65-F5344CB8AC3E}">
        <p14:creationId xmlns:p14="http://schemas.microsoft.com/office/powerpoint/2010/main" val="1729575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57</a:t>
            </a:fld>
            <a:endParaRPr lang="en-US" dirty="0">
              <a:solidFill>
                <a:prstClr val="black"/>
              </a:solidFill>
            </a:endParaRPr>
          </a:p>
        </p:txBody>
      </p:sp>
      <p:sp>
        <p:nvSpPr>
          <p:cNvPr id="5" name="Footer Placeholder 3"/>
          <p:cNvSpPr>
            <a:spLocks noGrp="1"/>
          </p:cNvSpPr>
          <p:nvPr>
            <p:ph type="ftr" sz="quarter" idx="4"/>
          </p:nvPr>
        </p:nvSpPr>
        <p:spPr>
          <a:xfrm>
            <a:off x="1" y="6658664"/>
            <a:ext cx="8470053" cy="350520"/>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043278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61</a:t>
            </a:fld>
            <a:endParaRPr lang="en-US" dirty="0"/>
          </a:p>
        </p:txBody>
      </p:sp>
    </p:spTree>
    <p:extLst>
      <p:ext uri="{BB962C8B-B14F-4D97-AF65-F5344CB8AC3E}">
        <p14:creationId xmlns:p14="http://schemas.microsoft.com/office/powerpoint/2010/main" val="308839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9</a:t>
            </a:fld>
            <a:endParaRPr lang="en-US" dirty="0"/>
          </a:p>
        </p:txBody>
      </p:sp>
    </p:spTree>
    <p:extLst>
      <p:ext uri="{BB962C8B-B14F-4D97-AF65-F5344CB8AC3E}">
        <p14:creationId xmlns:p14="http://schemas.microsoft.com/office/powerpoint/2010/main" val="2475892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62</a:t>
            </a:fld>
            <a:endParaRPr lang="en-US" dirty="0"/>
          </a:p>
        </p:txBody>
      </p:sp>
    </p:spTree>
    <p:extLst>
      <p:ext uri="{BB962C8B-B14F-4D97-AF65-F5344CB8AC3E}">
        <p14:creationId xmlns:p14="http://schemas.microsoft.com/office/powerpoint/2010/main" val="10423071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63</a:t>
            </a:fld>
            <a:endParaRPr lang="en-US" dirty="0"/>
          </a:p>
        </p:txBody>
      </p:sp>
    </p:spTree>
    <p:extLst>
      <p:ext uri="{BB962C8B-B14F-4D97-AF65-F5344CB8AC3E}">
        <p14:creationId xmlns:p14="http://schemas.microsoft.com/office/powerpoint/2010/main" val="41670764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64</a:t>
            </a:fld>
            <a:endParaRPr lang="en-US" dirty="0"/>
          </a:p>
        </p:txBody>
      </p:sp>
    </p:spTree>
    <p:extLst>
      <p:ext uri="{BB962C8B-B14F-4D97-AF65-F5344CB8AC3E}">
        <p14:creationId xmlns:p14="http://schemas.microsoft.com/office/powerpoint/2010/main" val="2009591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65</a:t>
            </a:fld>
            <a:endParaRPr lang="en-US" dirty="0"/>
          </a:p>
        </p:txBody>
      </p:sp>
    </p:spTree>
    <p:extLst>
      <p:ext uri="{BB962C8B-B14F-4D97-AF65-F5344CB8AC3E}">
        <p14:creationId xmlns:p14="http://schemas.microsoft.com/office/powerpoint/2010/main" val="40169924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66</a:t>
            </a:fld>
            <a:endParaRPr lang="en-US" dirty="0"/>
          </a:p>
        </p:txBody>
      </p:sp>
    </p:spTree>
    <p:extLst>
      <p:ext uri="{BB962C8B-B14F-4D97-AF65-F5344CB8AC3E}">
        <p14:creationId xmlns:p14="http://schemas.microsoft.com/office/powerpoint/2010/main" val="18789957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67</a:t>
            </a:fld>
            <a:endParaRPr lang="en-US" dirty="0"/>
          </a:p>
        </p:txBody>
      </p:sp>
    </p:spTree>
    <p:extLst>
      <p:ext uri="{BB962C8B-B14F-4D97-AF65-F5344CB8AC3E}">
        <p14:creationId xmlns:p14="http://schemas.microsoft.com/office/powerpoint/2010/main" val="25526184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68</a:t>
            </a:fld>
            <a:endParaRPr lang="en-US" dirty="0"/>
          </a:p>
        </p:txBody>
      </p:sp>
    </p:spTree>
    <p:extLst>
      <p:ext uri="{BB962C8B-B14F-4D97-AF65-F5344CB8AC3E}">
        <p14:creationId xmlns:p14="http://schemas.microsoft.com/office/powerpoint/2010/main" val="33584305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69</a:t>
            </a:fld>
            <a:endParaRPr lang="en-US" dirty="0"/>
          </a:p>
        </p:txBody>
      </p:sp>
    </p:spTree>
    <p:extLst>
      <p:ext uri="{BB962C8B-B14F-4D97-AF65-F5344CB8AC3E}">
        <p14:creationId xmlns:p14="http://schemas.microsoft.com/office/powerpoint/2010/main" val="39690645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D42FA0-0BBE-438B-BB64-0D199DD69FA0}" type="slidenum">
              <a:rPr lang="en-US" smtClean="0"/>
              <a:pPr/>
              <a:t>70</a:t>
            </a:fld>
            <a:endParaRPr lang="en-US" dirty="0"/>
          </a:p>
        </p:txBody>
      </p:sp>
    </p:spTree>
    <p:extLst>
      <p:ext uri="{BB962C8B-B14F-4D97-AF65-F5344CB8AC3E}">
        <p14:creationId xmlns:p14="http://schemas.microsoft.com/office/powerpoint/2010/main" val="26360212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D42FA0-0BBE-438B-BB64-0D199DD69FA0}" type="slidenum">
              <a:rPr lang="en-US" smtClean="0"/>
              <a:pPr/>
              <a:t>71</a:t>
            </a:fld>
            <a:endParaRPr lang="en-US" dirty="0"/>
          </a:p>
        </p:txBody>
      </p:sp>
    </p:spTree>
    <p:extLst>
      <p:ext uri="{BB962C8B-B14F-4D97-AF65-F5344CB8AC3E}">
        <p14:creationId xmlns:p14="http://schemas.microsoft.com/office/powerpoint/2010/main" val="3963709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10</a:t>
            </a:fld>
            <a:endParaRPr lang="en-US" dirty="0"/>
          </a:p>
        </p:txBody>
      </p:sp>
    </p:spTree>
    <p:extLst>
      <p:ext uri="{BB962C8B-B14F-4D97-AF65-F5344CB8AC3E}">
        <p14:creationId xmlns:p14="http://schemas.microsoft.com/office/powerpoint/2010/main" val="28170348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D42FA0-0BBE-438B-BB64-0D199DD69FA0}" type="slidenum">
              <a:rPr lang="en-US" smtClean="0"/>
              <a:pPr/>
              <a:t>72</a:t>
            </a:fld>
            <a:endParaRPr lang="en-US" dirty="0"/>
          </a:p>
        </p:txBody>
      </p:sp>
    </p:spTree>
    <p:extLst>
      <p:ext uri="{BB962C8B-B14F-4D97-AF65-F5344CB8AC3E}">
        <p14:creationId xmlns:p14="http://schemas.microsoft.com/office/powerpoint/2010/main" val="9162100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D42FA0-0BBE-438B-BB64-0D199DD69FA0}" type="slidenum">
              <a:rPr lang="en-US" smtClean="0"/>
              <a:pPr/>
              <a:t>73</a:t>
            </a:fld>
            <a:endParaRPr lang="en-US" dirty="0"/>
          </a:p>
        </p:txBody>
      </p:sp>
    </p:spTree>
    <p:extLst>
      <p:ext uri="{BB962C8B-B14F-4D97-AF65-F5344CB8AC3E}">
        <p14:creationId xmlns:p14="http://schemas.microsoft.com/office/powerpoint/2010/main" val="39944766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D42FA0-0BBE-438B-BB64-0D199DD69FA0}" type="slidenum">
              <a:rPr lang="en-US" smtClean="0"/>
              <a:pPr/>
              <a:t>74</a:t>
            </a:fld>
            <a:endParaRPr lang="en-US" dirty="0"/>
          </a:p>
        </p:txBody>
      </p:sp>
    </p:spTree>
    <p:extLst>
      <p:ext uri="{BB962C8B-B14F-4D97-AF65-F5344CB8AC3E}">
        <p14:creationId xmlns:p14="http://schemas.microsoft.com/office/powerpoint/2010/main" val="19307271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D42FA0-0BBE-438B-BB64-0D199DD69FA0}" type="slidenum">
              <a:rPr lang="en-US" smtClean="0"/>
              <a:pPr/>
              <a:t>75</a:t>
            </a:fld>
            <a:endParaRPr lang="en-US" dirty="0"/>
          </a:p>
        </p:txBody>
      </p:sp>
    </p:spTree>
    <p:extLst>
      <p:ext uri="{BB962C8B-B14F-4D97-AF65-F5344CB8AC3E}">
        <p14:creationId xmlns:p14="http://schemas.microsoft.com/office/powerpoint/2010/main" val="17304088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D42FA0-0BBE-438B-BB64-0D199DD69FA0}" type="slidenum">
              <a:rPr lang="en-US" smtClean="0"/>
              <a:pPr/>
              <a:t>76</a:t>
            </a:fld>
            <a:endParaRPr lang="en-US" dirty="0"/>
          </a:p>
        </p:txBody>
      </p:sp>
    </p:spTree>
    <p:extLst>
      <p:ext uri="{BB962C8B-B14F-4D97-AF65-F5344CB8AC3E}">
        <p14:creationId xmlns:p14="http://schemas.microsoft.com/office/powerpoint/2010/main" val="28703317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2:32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33944161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86</a:t>
            </a:fld>
            <a:endParaRPr lang="en-US" dirty="0"/>
          </a:p>
        </p:txBody>
      </p:sp>
    </p:spTree>
    <p:extLst>
      <p:ext uri="{BB962C8B-B14F-4D97-AF65-F5344CB8AC3E}">
        <p14:creationId xmlns:p14="http://schemas.microsoft.com/office/powerpoint/2010/main" val="23518113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87</a:t>
            </a:fld>
            <a:endParaRPr lang="en-US" dirty="0"/>
          </a:p>
        </p:txBody>
      </p:sp>
    </p:spTree>
    <p:extLst>
      <p:ext uri="{BB962C8B-B14F-4D97-AF65-F5344CB8AC3E}">
        <p14:creationId xmlns:p14="http://schemas.microsoft.com/office/powerpoint/2010/main" val="405923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11</a:t>
            </a:fld>
            <a:endParaRPr lang="en-US" dirty="0"/>
          </a:p>
        </p:txBody>
      </p:sp>
    </p:spTree>
    <p:extLst>
      <p:ext uri="{BB962C8B-B14F-4D97-AF65-F5344CB8AC3E}">
        <p14:creationId xmlns:p14="http://schemas.microsoft.com/office/powerpoint/2010/main" val="401035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12</a:t>
            </a:fld>
            <a:endParaRPr lang="en-US" dirty="0"/>
          </a:p>
        </p:txBody>
      </p:sp>
    </p:spTree>
    <p:extLst>
      <p:ext uri="{BB962C8B-B14F-4D97-AF65-F5344CB8AC3E}">
        <p14:creationId xmlns:p14="http://schemas.microsoft.com/office/powerpoint/2010/main" val="383972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42FA0-0BBE-438B-BB64-0D199DD69FA0}" type="slidenum">
              <a:rPr lang="en-US" smtClean="0"/>
              <a:pPr/>
              <a:t>13</a:t>
            </a:fld>
            <a:endParaRPr lang="en-US" dirty="0"/>
          </a:p>
        </p:txBody>
      </p:sp>
    </p:spTree>
    <p:extLst>
      <p:ext uri="{BB962C8B-B14F-4D97-AF65-F5344CB8AC3E}">
        <p14:creationId xmlns:p14="http://schemas.microsoft.com/office/powerpoint/2010/main" val="16148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_Color LG Text">
    <p:bg>
      <p:bgPr>
        <a:solidFill>
          <a:schemeClr val="accent1"/>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494438" y="5913068"/>
            <a:ext cx="8018627" cy="574140"/>
          </a:xfrm>
        </p:spPr>
        <p:txBody>
          <a:bodyPr anchor="b" anchorCtr="0">
            <a:normAutofit/>
          </a:bodyPr>
          <a:lstStyle>
            <a:lvl1pPr>
              <a:defRPr sz="1904">
                <a:solidFill>
                  <a:schemeClr val="bg1"/>
                </a:solidFill>
                <a:latin typeface="+mn-lt"/>
              </a:defRPr>
            </a:lvl1pPr>
          </a:lstStyle>
          <a:p>
            <a:pPr lvl="0"/>
            <a:r>
              <a:rPr lang="en-US" dirty="0" smtClean="0"/>
              <a:t>Click to edit Master text styles</a:t>
            </a:r>
          </a:p>
        </p:txBody>
      </p:sp>
      <p:sp>
        <p:nvSpPr>
          <p:cNvPr id="10" name="Title 9"/>
          <p:cNvSpPr>
            <a:spLocks noGrp="1"/>
          </p:cNvSpPr>
          <p:nvPr>
            <p:ph type="title"/>
          </p:nvPr>
        </p:nvSpPr>
        <p:spPr>
          <a:xfrm>
            <a:off x="494440" y="2841686"/>
            <a:ext cx="11443283" cy="802198"/>
          </a:xfrm>
        </p:spPr>
        <p:txBody>
          <a:bodyPr>
            <a:spAutoFit/>
          </a:bodyPr>
          <a:lstStyle>
            <a:lvl1pPr>
              <a:lnSpc>
                <a:spcPct val="95000"/>
              </a:lnSpc>
              <a:defRPr sz="5440">
                <a:solidFill>
                  <a:schemeClr val="bg1"/>
                </a:solidFill>
                <a:latin typeface="Segoe UI Light"/>
                <a:cs typeface="Segoe UI Light"/>
              </a:defRPr>
            </a:lvl1pPr>
          </a:lstStyle>
          <a:p>
            <a:r>
              <a:rPr lang="en-US" dirty="0" smtClean="0"/>
              <a:t>Click to edit Master title style</a:t>
            </a:r>
            <a:endParaRPr lang="en-US" dirty="0"/>
          </a:p>
        </p:txBody>
      </p:sp>
      <p:pic>
        <p:nvPicPr>
          <p:cNvPr id="4"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0684353" y="6175137"/>
            <a:ext cx="1368010" cy="4624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userDrawn="1"/>
        </p:nvSpPr>
        <p:spPr>
          <a:xfrm>
            <a:off x="9090263" y="6700431"/>
            <a:ext cx="3274641" cy="259751"/>
          </a:xfrm>
          <a:prstGeom prst="rect">
            <a:avLst/>
          </a:prstGeom>
          <a:noFill/>
        </p:spPr>
        <p:txBody>
          <a:bodyPr wrap="square" rtlCol="0">
            <a:spAutoFit/>
          </a:bodyPr>
          <a:lstStyle/>
          <a:p>
            <a:r>
              <a:rPr lang="en-US" sz="1088" dirty="0" smtClean="0">
                <a:gradFill>
                  <a:gsLst>
                    <a:gs pos="0">
                      <a:schemeClr val="bg1">
                        <a:lumMod val="75000"/>
                        <a:lumOff val="25000"/>
                      </a:schemeClr>
                    </a:gs>
                    <a:gs pos="30000">
                      <a:schemeClr val="bg1">
                        <a:lumMod val="75000"/>
                        <a:lumOff val="25000"/>
                      </a:schemeClr>
                    </a:gs>
                  </a:gsLst>
                  <a:lin ang="5400000" scaled="0"/>
                </a:gradFill>
              </a:rPr>
              <a:t>Microsoft confidential</a:t>
            </a:r>
            <a:r>
              <a:rPr lang="en-US" sz="1088" baseline="0" dirty="0" smtClean="0">
                <a:gradFill>
                  <a:gsLst>
                    <a:gs pos="0">
                      <a:schemeClr val="bg1">
                        <a:lumMod val="75000"/>
                        <a:lumOff val="25000"/>
                      </a:schemeClr>
                    </a:gs>
                    <a:gs pos="30000">
                      <a:schemeClr val="bg1">
                        <a:lumMod val="75000"/>
                        <a:lumOff val="25000"/>
                      </a:schemeClr>
                    </a:gs>
                  </a:gsLst>
                  <a:lin ang="5400000" scaled="0"/>
                </a:gradFill>
              </a:rPr>
              <a:t> – NDA discussion only</a:t>
            </a:r>
            <a:endParaRPr lang="en-US" sz="1088" dirty="0" smtClean="0">
              <a:gradFill>
                <a:gsLst>
                  <a:gs pos="0">
                    <a:schemeClr val="bg1">
                      <a:lumMod val="75000"/>
                      <a:lumOff val="25000"/>
                    </a:schemeClr>
                  </a:gs>
                  <a:gs pos="30000">
                    <a:schemeClr val="bg1">
                      <a:lumMod val="75000"/>
                      <a:lumOff val="25000"/>
                    </a:schemeClr>
                  </a:gs>
                </a:gsLst>
                <a:lin ang="5400000" scaled="0"/>
              </a:gradFill>
            </a:endParaRPr>
          </a:p>
        </p:txBody>
      </p:sp>
    </p:spTree>
    <p:extLst>
      <p:ext uri="{BB962C8B-B14F-4D97-AF65-F5344CB8AC3E}">
        <p14:creationId xmlns:p14="http://schemas.microsoft.com/office/powerpoint/2010/main" val="2062029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440" y="1736799"/>
            <a:ext cx="2630033" cy="4229099"/>
          </a:xfrm>
        </p:spPr>
        <p:txBody>
          <a:bodyPr/>
          <a:lstStyle/>
          <a:p>
            <a:r>
              <a:rPr lang="en-US" dirty="0" smtClean="0"/>
              <a:t>Click to edit Master title style</a:t>
            </a:r>
            <a:endParaRPr lang="en-US" dirty="0"/>
          </a:p>
        </p:txBody>
      </p:sp>
      <p:sp>
        <p:nvSpPr>
          <p:cNvPr id="5" name="Content Placeholder 4"/>
          <p:cNvSpPr>
            <a:spLocks noGrp="1"/>
          </p:cNvSpPr>
          <p:nvPr>
            <p:ph sz="quarter" idx="14"/>
          </p:nvPr>
        </p:nvSpPr>
        <p:spPr>
          <a:xfrm>
            <a:off x="3730944" y="1736803"/>
            <a:ext cx="8146222" cy="1454769"/>
          </a:xfrm>
        </p:spPr>
        <p:txBody>
          <a:bodyPr/>
          <a:lstStyle>
            <a:lvl1pPr>
              <a:spcAft>
                <a:spcPts val="1632"/>
              </a:spcAft>
              <a:defRPr>
                <a:solidFill>
                  <a:schemeClr val="bg1"/>
                </a:solidFill>
              </a:defRPr>
            </a:lvl1pPr>
            <a:lvl2pPr marL="0" marR="0" indent="0" algn="l" defTabSz="1243414" rtl="0" eaLnBrk="1" fontAlgn="auto" latinLnBrk="0" hangingPunct="1">
              <a:lnSpc>
                <a:spcPct val="95000"/>
              </a:lnSpc>
              <a:spcBef>
                <a:spcPts val="0"/>
              </a:spcBef>
              <a:spcAft>
                <a:spcPts val="1632"/>
              </a:spcAft>
              <a:buClrTx/>
              <a:buSzTx/>
              <a:buFont typeface="Arial" pitchFamily="34" charset="0"/>
              <a:buNone/>
              <a:tabLst/>
              <a:defRPr baseline="0">
                <a:solidFill>
                  <a:schemeClr val="bg1"/>
                </a:solidFill>
              </a:defRPr>
            </a:lvl2pPr>
            <a:lvl3pPr marL="621707" marR="0" indent="-310853" algn="l" defTabSz="1243414" rtl="0" eaLnBrk="1" fontAlgn="auto" latinLnBrk="0" hangingPunct="1">
              <a:lnSpc>
                <a:spcPct val="95000"/>
              </a:lnSpc>
              <a:spcBef>
                <a:spcPts val="0"/>
              </a:spcBef>
              <a:spcAft>
                <a:spcPts val="1632"/>
              </a:spcAft>
              <a:buClrTx/>
              <a:buSzTx/>
              <a:buFont typeface="Lucida Grande"/>
              <a:buChar char="-"/>
              <a:tabLst/>
              <a:defRPr>
                <a:solidFill>
                  <a:schemeClr val="bg1"/>
                </a:solidFill>
              </a:defRPr>
            </a:lvl3pPr>
            <a:lvl4pPr marL="852689" marR="0" indent="-230982" algn="l" defTabSz="1243414" rtl="0" eaLnBrk="1" fontAlgn="auto" latinLnBrk="0" hangingPunct="1">
              <a:lnSpc>
                <a:spcPct val="95000"/>
              </a:lnSpc>
              <a:spcBef>
                <a:spcPts val="0"/>
              </a:spcBef>
              <a:spcAft>
                <a:spcPts val="1632"/>
              </a:spcAft>
              <a:buClrTx/>
              <a:buSzTx/>
              <a:buFont typeface="Arial" pitchFamily="34" charset="0"/>
              <a:buChar char="•"/>
              <a:tabLst/>
              <a:defRPr>
                <a:solidFill>
                  <a:schemeClr val="bg1"/>
                </a:solidFill>
              </a:defRPr>
            </a:lvl4pPr>
            <a:lvl5pPr marL="1243414" marR="0" indent="-310853" algn="l" defTabSz="1243414" rtl="0" eaLnBrk="1" fontAlgn="auto" latinLnBrk="0" hangingPunct="1">
              <a:lnSpc>
                <a:spcPct val="95000"/>
              </a:lnSpc>
              <a:spcBef>
                <a:spcPts val="0"/>
              </a:spcBef>
              <a:spcAft>
                <a:spcPts val="1632"/>
              </a:spcAft>
              <a:buClrTx/>
              <a:buSzTx/>
              <a:buFont typeface="Lucida Grande"/>
              <a:buChar char="-"/>
              <a:tabLs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8"/>
          <p:cNvSpPr>
            <a:spLocks noGrp="1"/>
          </p:cNvSpPr>
          <p:nvPr>
            <p:ph type="body" sz="quarter" idx="15"/>
          </p:nvPr>
        </p:nvSpPr>
        <p:spPr>
          <a:xfrm>
            <a:off x="509551" y="513799"/>
            <a:ext cx="11428171" cy="729676"/>
          </a:xfrm>
        </p:spPr>
        <p:txBody>
          <a:bodyPr>
            <a:noAutofit/>
          </a:bodyPr>
          <a:lstStyle>
            <a:lvl1pPr>
              <a:defRPr sz="4896"/>
            </a:lvl1pPr>
          </a:lstStyle>
          <a:p>
            <a:pPr lvl="0"/>
            <a:r>
              <a:rPr lang="en-US" dirty="0" smtClean="0"/>
              <a:t>Click to edit Master text styles</a:t>
            </a:r>
          </a:p>
        </p:txBody>
      </p:sp>
      <p:sp>
        <p:nvSpPr>
          <p:cNvPr id="6" name="TextBox 5"/>
          <p:cNvSpPr txBox="1"/>
          <p:nvPr userDrawn="1"/>
        </p:nvSpPr>
        <p:spPr>
          <a:xfrm>
            <a:off x="9090263" y="6700431"/>
            <a:ext cx="3274641" cy="259751"/>
          </a:xfrm>
          <a:prstGeom prst="rect">
            <a:avLst/>
          </a:prstGeom>
          <a:noFill/>
        </p:spPr>
        <p:txBody>
          <a:bodyPr wrap="square" rtlCol="0">
            <a:spAutoFit/>
          </a:bodyPr>
          <a:lstStyle/>
          <a:p>
            <a:r>
              <a:rPr lang="en-US" sz="1088" dirty="0" smtClean="0">
                <a:solidFill>
                  <a:schemeClr val="bg2"/>
                </a:solidFill>
              </a:rPr>
              <a:t>Microsoft confidential</a:t>
            </a:r>
            <a:r>
              <a:rPr lang="en-US" sz="1088" baseline="0" dirty="0" smtClean="0">
                <a:solidFill>
                  <a:schemeClr val="bg2"/>
                </a:solidFill>
              </a:rPr>
              <a:t> – NDA discussion only</a:t>
            </a:r>
            <a:endParaRPr lang="en-US" sz="1088" dirty="0" smtClean="0">
              <a:solidFill>
                <a:schemeClr val="bg2"/>
              </a:solidFill>
            </a:endParaRPr>
          </a:p>
        </p:txBody>
      </p:sp>
    </p:spTree>
    <p:extLst>
      <p:ext uri="{BB962C8B-B14F-4D97-AF65-F5344CB8AC3E}">
        <p14:creationId xmlns:p14="http://schemas.microsoft.com/office/powerpoint/2010/main" val="173328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1824" y="6482889"/>
            <a:ext cx="2901844" cy="372394"/>
          </a:xfrm>
          <a:prstGeom prst="rect">
            <a:avLst/>
          </a:prstGeom>
        </p:spPr>
        <p:txBody>
          <a:bodyPr/>
          <a:lstStyle/>
          <a:p>
            <a:fld id="{593A4C86-0F94-4EEB-BC88-8474B3CD29A7}" type="datetimeFigureOut">
              <a:rPr lang="en-US" smtClean="0"/>
              <a:t>6/28/2013</a:t>
            </a:fld>
            <a:endParaRPr lang="en-US" dirty="0"/>
          </a:p>
        </p:txBody>
      </p:sp>
      <p:sp>
        <p:nvSpPr>
          <p:cNvPr id="3" name="Footer Placeholder 2"/>
          <p:cNvSpPr>
            <a:spLocks noGrp="1"/>
          </p:cNvSpPr>
          <p:nvPr>
            <p:ph type="ftr" sz="quarter" idx="11"/>
          </p:nvPr>
        </p:nvSpPr>
        <p:spPr>
          <a:xfrm>
            <a:off x="4249129" y="6482889"/>
            <a:ext cx="3938217" cy="372394"/>
          </a:xfrm>
          <a:prstGeom prst="rect">
            <a:avLst/>
          </a:prstGeom>
        </p:spPr>
        <p:txBody>
          <a:bodyPr/>
          <a:lstStyle/>
          <a:p>
            <a:endParaRPr lang="en-US" dirty="0"/>
          </a:p>
        </p:txBody>
      </p:sp>
      <p:sp>
        <p:nvSpPr>
          <p:cNvPr id="4" name="Slide Number Placeholder 3"/>
          <p:cNvSpPr>
            <a:spLocks noGrp="1"/>
          </p:cNvSpPr>
          <p:nvPr>
            <p:ph type="sldNum" sz="quarter" idx="12"/>
          </p:nvPr>
        </p:nvSpPr>
        <p:spPr>
          <a:xfrm>
            <a:off x="8912807" y="6482889"/>
            <a:ext cx="2901844" cy="372394"/>
          </a:xfrm>
          <a:prstGeom prst="rect">
            <a:avLst/>
          </a:prstGeom>
        </p:spPr>
        <p:txBody>
          <a:bodyPr/>
          <a:lstStyle/>
          <a:p>
            <a:fld id="{BBFDC4B9-7A98-45CB-B053-AAA810C01ABC}" type="slidenum">
              <a:rPr lang="en-US" smtClean="0"/>
              <a:t>‹#›</a:t>
            </a:fld>
            <a:endParaRPr lang="en-US" dirty="0"/>
          </a:p>
        </p:txBody>
      </p:sp>
    </p:spTree>
    <p:extLst>
      <p:ext uri="{BB962C8B-B14F-4D97-AF65-F5344CB8AC3E}">
        <p14:creationId xmlns:p14="http://schemas.microsoft.com/office/powerpoint/2010/main" val="408532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1225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29662" y="1942923"/>
            <a:ext cx="11375535" cy="15067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457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Picture Shape &amp; White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071753" y="3220267"/>
            <a:ext cx="6865972" cy="553998"/>
          </a:xfrm>
        </p:spPr>
        <p:txBody>
          <a:bodyPr vert="horz" lIns="0" tIns="0" rIns="0" bIns="0" rtlCol="0" anchor="ctr">
            <a:spAutoFit/>
          </a:bodyPr>
          <a:lstStyle>
            <a:lvl1pPr>
              <a:defRPr lang="en-US" dirty="0" smtClean="0">
                <a:solidFill>
                  <a:srgbClr val="505050"/>
                </a:solidFill>
              </a:defRPr>
            </a:lvl1pPr>
          </a:lstStyle>
          <a:p>
            <a:pPr lvl="0"/>
            <a:r>
              <a:rPr lang="en-US" dirty="0" smtClean="0"/>
              <a:t>Click to edit Master text styles</a:t>
            </a:r>
          </a:p>
        </p:txBody>
      </p:sp>
      <p:sp>
        <p:nvSpPr>
          <p:cNvPr id="7" name="Picture Placeholder 12"/>
          <p:cNvSpPr>
            <a:spLocks noGrp="1"/>
          </p:cNvSpPr>
          <p:nvPr>
            <p:ph type="pic" sz="quarter" idx="16"/>
          </p:nvPr>
        </p:nvSpPr>
        <p:spPr>
          <a:xfrm>
            <a:off x="492277" y="1464187"/>
            <a:ext cx="4079164" cy="406615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Tree>
    <p:extLst>
      <p:ext uri="{BB962C8B-B14F-4D97-AF65-F5344CB8AC3E}">
        <p14:creationId xmlns:p14="http://schemas.microsoft.com/office/powerpoint/2010/main" val="23372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Logo on Backgroun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430247" y="2008073"/>
            <a:ext cx="8062700" cy="293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9731883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051919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bg1">
                        <a:lumMod val="75000"/>
                        <a:lumOff val="25000"/>
                      </a:schemeClr>
                    </a:gs>
                    <a:gs pos="100000">
                      <a:schemeClr val="bg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marL="0" indent="0" algn="l" defTabSz="914166" rtl="0" eaLnBrk="1" latinLnBrk="0" hangingPunct="1">
              <a:lnSpc>
                <a:spcPct val="90000"/>
              </a:lnSpc>
              <a:spcBef>
                <a:spcPts val="0"/>
              </a:spcBef>
              <a:buFont typeface="Arial" pitchFamily="34" charset="0"/>
              <a:buNone/>
              <a:defRPr lang="en-US" sz="2800" b="0" kern="1200" spc="-52" baseline="0" dirty="0" smtClean="0">
                <a:gradFill>
                  <a:gsLst>
                    <a:gs pos="0">
                      <a:srgbClr val="FFFFFF"/>
                    </a:gs>
                    <a:gs pos="100000">
                      <a:srgbClr val="FFFFFF"/>
                    </a:gs>
                  </a:gsLst>
                  <a:lin ang="5400000" scaled="0"/>
                </a:gradFill>
                <a:latin typeface="+mn-lt"/>
                <a:ea typeface="+mn-ea"/>
                <a:cs typeface="Segoe UI" pitchFamily="34" charset="0"/>
              </a:defRPr>
            </a:lvl1pPr>
          </a:lstStyle>
          <a:p>
            <a:pPr lvl="0"/>
            <a:r>
              <a:rPr lang="en-US" dirty="0"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
        <p:nvSpPr>
          <p:cNvPr id="4" name="Freeform 3"/>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0713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700902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32846028"/>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477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96010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624840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815696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520087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32791530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2605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85903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26267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14360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754357"/>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34615679"/>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20277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9499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48471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84410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869133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82378589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2776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61865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1572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2.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
        <p:nvSpPr>
          <p:cNvPr id="4" name="TextBox 3"/>
          <p:cNvSpPr txBox="1"/>
          <p:nvPr userDrawn="1"/>
        </p:nvSpPr>
        <p:spPr>
          <a:xfrm>
            <a:off x="152936" y="6773862"/>
            <a:ext cx="2407701" cy="215444"/>
          </a:xfrm>
          <a:prstGeom prst="rect">
            <a:avLst/>
          </a:prstGeom>
          <a:noFill/>
        </p:spPr>
        <p:txBody>
          <a:bodyPr wrap="square" rtlCol="0">
            <a:spAutoFit/>
          </a:bodyPr>
          <a:lstStyle/>
          <a:p>
            <a:r>
              <a:rPr lang="en-US" sz="800" dirty="0" smtClean="0">
                <a:gradFill>
                  <a:gsLst>
                    <a:gs pos="2917">
                      <a:schemeClr val="tx1">
                        <a:lumMod val="75000"/>
                        <a:lumOff val="25000"/>
                      </a:schemeClr>
                    </a:gs>
                    <a:gs pos="30000">
                      <a:schemeClr val="tx1">
                        <a:lumMod val="75000"/>
                        <a:lumOff val="25000"/>
                      </a:schemeClr>
                    </a:gs>
                  </a:gsLst>
                  <a:lin ang="5400000" scaled="0"/>
                </a:gradFill>
              </a:rPr>
              <a:t>Microsoft confidential</a:t>
            </a:r>
            <a:r>
              <a:rPr lang="en-US" sz="800" baseline="0" dirty="0" smtClean="0">
                <a:gradFill>
                  <a:gsLst>
                    <a:gs pos="2917">
                      <a:schemeClr val="tx1">
                        <a:lumMod val="75000"/>
                        <a:lumOff val="25000"/>
                      </a:schemeClr>
                    </a:gs>
                    <a:gs pos="30000">
                      <a:schemeClr val="tx1">
                        <a:lumMod val="75000"/>
                        <a:lumOff val="25000"/>
                      </a:schemeClr>
                    </a:gs>
                  </a:gsLst>
                  <a:lin ang="5400000" scaled="0"/>
                </a:gradFill>
              </a:rPr>
              <a:t> – NDA discussion only</a:t>
            </a:r>
            <a:endParaRPr lang="en-US" sz="800" dirty="0" smtClean="0">
              <a:gradFill>
                <a:gsLst>
                  <a:gs pos="2917">
                    <a:schemeClr val="tx1">
                      <a:lumMod val="75000"/>
                      <a:lumOff val="25000"/>
                    </a:schemeClr>
                  </a:gs>
                  <a:gs pos="30000">
                    <a:schemeClr val="tx1">
                      <a:lumMod val="75000"/>
                      <a:lumOff val="25000"/>
                    </a:schemeClr>
                  </a:gs>
                </a:gsLst>
                <a:lin ang="5400000" scaled="0"/>
              </a:gradFill>
            </a:endParaRPr>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6" r:id="rId6"/>
    <p:sldLayoutId id="2147484187" r:id="rId7"/>
    <p:sldLayoutId id="2147484191" r:id="rId8"/>
    <p:sldLayoutId id="2147484188" r:id="rId9"/>
    <p:sldLayoutId id="2147484196" r:id="rId10"/>
    <p:sldLayoutId id="2147484189" r:id="rId11"/>
    <p:sldLayoutId id="2147484217" r:id="rId12"/>
    <p:sldLayoutId id="2147484218" r:id="rId13"/>
    <p:sldLayoutId id="2147484198" r:id="rId14"/>
    <p:sldLayoutId id="2147484344" r:id="rId15"/>
    <p:sldLayoutId id="2147484363" r:id="rId16"/>
    <p:sldLayoutId id="2147484379" r:id="rId17"/>
    <p:sldLayoutId id="2147484380" r:id="rId18"/>
    <p:sldLayoutId id="2147484381" r:id="rId19"/>
    <p:sldLayoutId id="2147484383" r:id="rId20"/>
    <p:sldLayoutId id="2147484384" r:id="rId21"/>
    <p:sldLayoutId id="2147484385" r:id="rId2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4" name="TextBox 3"/>
          <p:cNvSpPr txBox="1"/>
          <p:nvPr userDrawn="1"/>
        </p:nvSpPr>
        <p:spPr>
          <a:xfrm>
            <a:off x="152936" y="6773862"/>
            <a:ext cx="2407701" cy="215444"/>
          </a:xfrm>
          <a:prstGeom prst="rect">
            <a:avLst/>
          </a:prstGeom>
          <a:noFill/>
        </p:spPr>
        <p:txBody>
          <a:bodyPr wrap="square" rtlCol="0">
            <a:spAutoFit/>
          </a:bodyPr>
          <a:lstStyle/>
          <a:p>
            <a:r>
              <a:rPr lang="en-US" sz="800" dirty="0" smtClean="0">
                <a:gradFill>
                  <a:gsLst>
                    <a:gs pos="0">
                      <a:schemeClr val="bg1">
                        <a:lumMod val="75000"/>
                        <a:lumOff val="25000"/>
                      </a:schemeClr>
                    </a:gs>
                    <a:gs pos="30000">
                      <a:schemeClr val="bg1">
                        <a:lumMod val="75000"/>
                        <a:lumOff val="25000"/>
                      </a:schemeClr>
                    </a:gs>
                  </a:gsLst>
                  <a:lin ang="5400000" scaled="0"/>
                </a:gradFill>
              </a:rPr>
              <a:t>Microsoft confidential</a:t>
            </a:r>
            <a:r>
              <a:rPr lang="en-US" sz="800" baseline="0" dirty="0" smtClean="0">
                <a:gradFill>
                  <a:gsLst>
                    <a:gs pos="0">
                      <a:schemeClr val="bg1">
                        <a:lumMod val="75000"/>
                        <a:lumOff val="25000"/>
                      </a:schemeClr>
                    </a:gs>
                    <a:gs pos="30000">
                      <a:schemeClr val="bg1">
                        <a:lumMod val="75000"/>
                        <a:lumOff val="25000"/>
                      </a:schemeClr>
                    </a:gs>
                  </a:gsLst>
                  <a:lin ang="5400000" scaled="0"/>
                </a:gradFill>
              </a:rPr>
              <a:t> – NDA discussion only</a:t>
            </a:r>
            <a:endParaRPr lang="en-US" sz="800" dirty="0" smtClean="0">
              <a:gradFill>
                <a:gsLst>
                  <a:gs pos="0">
                    <a:schemeClr val="bg1">
                      <a:lumMod val="75000"/>
                      <a:lumOff val="25000"/>
                    </a:schemeClr>
                  </a:gs>
                  <a:gs pos="30000">
                    <a:schemeClr val="bg1">
                      <a:lumMod val="75000"/>
                      <a:lumOff val="25000"/>
                    </a:schemeClr>
                  </a:gs>
                </a:gsLst>
                <a:lin ang="5400000" scaled="0"/>
              </a:gradFill>
            </a:endParaRPr>
          </a:p>
        </p:txBody>
      </p:sp>
    </p:spTree>
    <p:extLst>
      <p:ext uri="{BB962C8B-B14F-4D97-AF65-F5344CB8AC3E}">
        <p14:creationId xmlns:p14="http://schemas.microsoft.com/office/powerpoint/2010/main" val="1778585588"/>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86" r:id="rId6"/>
    <p:sldLayoutId id="2147484336" r:id="rId7"/>
    <p:sldLayoutId id="2147484337" r:id="rId8"/>
    <p:sldLayoutId id="2147484338" r:id="rId9"/>
    <p:sldLayoutId id="2147484339" r:id="rId10"/>
    <p:sldLayoutId id="2147484340" r:id="rId11"/>
    <p:sldLayoutId id="2147484341" r:id="rId12"/>
    <p:sldLayoutId id="2147484342" r:id="rId13"/>
    <p:sldLayoutId id="2147484343" r:id="rId14"/>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
        <p:nvSpPr>
          <p:cNvPr id="4" name="TextBox 3"/>
          <p:cNvSpPr txBox="1"/>
          <p:nvPr userDrawn="1"/>
        </p:nvSpPr>
        <p:spPr>
          <a:xfrm>
            <a:off x="152936" y="6773862"/>
            <a:ext cx="2407701" cy="215444"/>
          </a:xfrm>
          <a:prstGeom prst="rect">
            <a:avLst/>
          </a:prstGeom>
          <a:noFill/>
        </p:spPr>
        <p:txBody>
          <a:bodyPr wrap="square" rtlCol="0">
            <a:spAutoFit/>
          </a:bodyPr>
          <a:lstStyle/>
          <a:p>
            <a:r>
              <a:rPr lang="en-US" sz="800" dirty="0" smtClean="0">
                <a:gradFill>
                  <a:gsLst>
                    <a:gs pos="2917">
                      <a:schemeClr val="tx1">
                        <a:lumMod val="75000"/>
                        <a:lumOff val="25000"/>
                      </a:schemeClr>
                    </a:gs>
                    <a:gs pos="30000">
                      <a:schemeClr val="tx1">
                        <a:lumMod val="75000"/>
                        <a:lumOff val="25000"/>
                      </a:schemeClr>
                    </a:gs>
                  </a:gsLst>
                  <a:lin ang="5400000" scaled="0"/>
                </a:gradFill>
              </a:rPr>
              <a:t>Microsoft confidential</a:t>
            </a:r>
            <a:r>
              <a:rPr lang="en-US" sz="800" baseline="0" dirty="0" smtClean="0">
                <a:gradFill>
                  <a:gsLst>
                    <a:gs pos="2917">
                      <a:schemeClr val="tx1">
                        <a:lumMod val="75000"/>
                        <a:lumOff val="25000"/>
                      </a:schemeClr>
                    </a:gs>
                    <a:gs pos="30000">
                      <a:schemeClr val="tx1">
                        <a:lumMod val="75000"/>
                        <a:lumOff val="25000"/>
                      </a:schemeClr>
                    </a:gs>
                  </a:gsLst>
                  <a:lin ang="5400000" scaled="0"/>
                </a:gradFill>
              </a:rPr>
              <a:t> – NDA discussion only</a:t>
            </a:r>
            <a:endParaRPr lang="en-US" sz="800" dirty="0" smtClean="0">
              <a:gradFill>
                <a:gsLst>
                  <a:gs pos="2917">
                    <a:schemeClr val="tx1">
                      <a:lumMod val="75000"/>
                      <a:lumOff val="25000"/>
                    </a:schemeClr>
                  </a:gs>
                  <a:gs pos="30000">
                    <a:schemeClr val="tx1">
                      <a:lumMod val="75000"/>
                      <a:lumOff val="25000"/>
                    </a:schemeClr>
                  </a:gs>
                </a:gsLst>
                <a:lin ang="5400000" scaled="0"/>
              </a:gradFill>
            </a:endParaRPr>
          </a:p>
        </p:txBody>
      </p:sp>
    </p:spTree>
    <p:extLst>
      <p:ext uri="{BB962C8B-B14F-4D97-AF65-F5344CB8AC3E}">
        <p14:creationId xmlns:p14="http://schemas.microsoft.com/office/powerpoint/2010/main" val="4145866818"/>
      </p:ext>
    </p:extLst>
  </p:cSld>
  <p:clrMap bg1="dk1" tx1="lt1" bg2="dk2" tx2="lt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
        <p:nvSpPr>
          <p:cNvPr id="4" name="TextBox 3"/>
          <p:cNvSpPr txBox="1"/>
          <p:nvPr userDrawn="1"/>
        </p:nvSpPr>
        <p:spPr>
          <a:xfrm>
            <a:off x="152936" y="6773862"/>
            <a:ext cx="2407701" cy="215444"/>
          </a:xfrm>
          <a:prstGeom prst="rect">
            <a:avLst/>
          </a:prstGeom>
          <a:noFill/>
        </p:spPr>
        <p:txBody>
          <a:bodyPr wrap="square" rtlCol="0">
            <a:spAutoFit/>
          </a:bodyPr>
          <a:lstStyle/>
          <a:p>
            <a:r>
              <a:rPr lang="en-US" sz="800" dirty="0" smtClean="0">
                <a:gradFill>
                  <a:gsLst>
                    <a:gs pos="2917">
                      <a:schemeClr val="tx1">
                        <a:lumMod val="75000"/>
                        <a:lumOff val="25000"/>
                      </a:schemeClr>
                    </a:gs>
                    <a:gs pos="30000">
                      <a:schemeClr val="tx1">
                        <a:lumMod val="75000"/>
                        <a:lumOff val="25000"/>
                      </a:schemeClr>
                    </a:gs>
                  </a:gsLst>
                  <a:lin ang="5400000" scaled="0"/>
                </a:gradFill>
              </a:rPr>
              <a:t>Microsoft confidential</a:t>
            </a:r>
            <a:r>
              <a:rPr lang="en-US" sz="800" baseline="0" dirty="0" smtClean="0">
                <a:gradFill>
                  <a:gsLst>
                    <a:gs pos="2917">
                      <a:schemeClr val="tx1">
                        <a:lumMod val="75000"/>
                        <a:lumOff val="25000"/>
                      </a:schemeClr>
                    </a:gs>
                    <a:gs pos="30000">
                      <a:schemeClr val="tx1">
                        <a:lumMod val="75000"/>
                        <a:lumOff val="25000"/>
                      </a:schemeClr>
                    </a:gs>
                  </a:gsLst>
                  <a:lin ang="5400000" scaled="0"/>
                </a:gradFill>
              </a:rPr>
              <a:t> – NDA discussion only</a:t>
            </a:r>
            <a:endParaRPr lang="en-US" sz="800" dirty="0" smtClean="0">
              <a:gradFill>
                <a:gsLst>
                  <a:gs pos="2917">
                    <a:schemeClr val="tx1">
                      <a:lumMod val="75000"/>
                      <a:lumOff val="25000"/>
                    </a:schemeClr>
                  </a:gs>
                  <a:gs pos="30000">
                    <a:schemeClr val="tx1">
                      <a:lumMod val="75000"/>
                      <a:lumOff val="25000"/>
                    </a:schemeClr>
                  </a:gs>
                </a:gsLst>
                <a:lin ang="5400000" scaled="0"/>
              </a:gradFill>
            </a:endParaRPr>
          </a:p>
        </p:txBody>
      </p:sp>
    </p:spTree>
    <p:extLst>
      <p:ext uri="{BB962C8B-B14F-4D97-AF65-F5344CB8AC3E}">
        <p14:creationId xmlns:p14="http://schemas.microsoft.com/office/powerpoint/2010/main" val="2451785515"/>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8"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3.xml"/><Relationship Id="rId5" Type="http://schemas.openxmlformats.org/officeDocument/2006/relationships/image" Target="../media/image19.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3.xml"/><Relationship Id="rId5" Type="http://schemas.openxmlformats.org/officeDocument/2006/relationships/image" Target="../media/image19.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3.xml"/><Relationship Id="rId5" Type="http://schemas.openxmlformats.org/officeDocument/2006/relationships/image" Target="../media/image19.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3.xml"/><Relationship Id="rId5" Type="http://schemas.openxmlformats.org/officeDocument/2006/relationships/image" Target="../media/image19.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3.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3.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33.xml"/><Relationship Id="rId5" Type="http://schemas.openxmlformats.org/officeDocument/2006/relationships/image" Target="../media/image34.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33.xml"/><Relationship Id="rId5" Type="http://schemas.openxmlformats.org/officeDocument/2006/relationships/image" Target="../media/image34.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33.xml"/><Relationship Id="rId5" Type="http://schemas.openxmlformats.org/officeDocument/2006/relationships/image" Target="../media/image41.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33.xml"/><Relationship Id="rId5" Type="http://schemas.openxmlformats.org/officeDocument/2006/relationships/image" Target="../media/image41.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8.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8.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4.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8" Type="http://schemas.openxmlformats.org/officeDocument/2006/relationships/hyperlink" Target="https://appdev.microsoft.com/storeportals/" TargetMode="External"/><Relationship Id="rId3" Type="http://schemas.openxmlformats.org/officeDocument/2006/relationships/hyperlink" Target="http://msdn.microsoft.com/windows/" TargetMode="External"/><Relationship Id="rId7" Type="http://schemas.openxmlformats.org/officeDocument/2006/relationships/hyperlink" Target="http://msdn.microsoft.com/en-US/windows/apps/" TargetMode="External"/><Relationship Id="rId12" Type="http://schemas.openxmlformats.org/officeDocument/2006/relationships/hyperlink" Target="http://www.microsoft.com/download/en/details.aspx?displaylang=en&amp;id=29229" TargetMode="External"/><Relationship Id="rId2" Type="http://schemas.openxmlformats.org/officeDocument/2006/relationships/hyperlink" Target="http://msdn.microsoft.com/en-US/" TargetMode="External"/><Relationship Id="rId1" Type="http://schemas.openxmlformats.org/officeDocument/2006/relationships/slideLayout" Target="../slideLayouts/slideLayout18.xml"/><Relationship Id="rId6" Type="http://schemas.openxmlformats.org/officeDocument/2006/relationships/hyperlink" Target="http://go.microsoft.com/fwlink/p/?LinkId=227278" TargetMode="External"/><Relationship Id="rId11" Type="http://schemas.openxmlformats.org/officeDocument/2006/relationships/hyperlink" Target="http://go.microsoft.com/fwlink/p/?LinkId=184083" TargetMode="External"/><Relationship Id="rId5" Type="http://schemas.openxmlformats.org/officeDocument/2006/relationships/hyperlink" Target="http://go.microsoft.com/fwlink/p/?LinkId=227308" TargetMode="External"/><Relationship Id="rId10" Type="http://schemas.openxmlformats.org/officeDocument/2006/relationships/hyperlink" Target="http://blogs.msdn.com/b/windowsstore/archive/2012/06/27/improving-apps-with-quality-reports.aspx" TargetMode="External"/><Relationship Id="rId4" Type="http://schemas.openxmlformats.org/officeDocument/2006/relationships/hyperlink" Target="http://msdn.microsoft.com/en-US/windows/desktop/" TargetMode="External"/><Relationship Id="rId9" Type="http://schemas.openxmlformats.org/officeDocument/2006/relationships/hyperlink" Target="http://blogs.msdn.com/b/wer/"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hyperlink" Target="http://www.microsoft.com/download/en/details.aspx?displaylang=en&amp;id=29229" TargetMode="External"/><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EditPoints="1"/>
          </p:cNvSpPr>
          <p:nvPr/>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04458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483" r="12142"/>
          <a:stretch/>
        </p:blipFill>
        <p:spPr bwMode="auto">
          <a:xfrm>
            <a:off x="882"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44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483" r="12142"/>
          <a:stretch/>
        </p:blipFill>
        <p:spPr bwMode="auto">
          <a:xfrm>
            <a:off x="882"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918472" y="3006671"/>
            <a:ext cx="4651913" cy="16896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166554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96" r="12768"/>
          <a:stretch/>
        </p:blipFill>
        <p:spPr bwMode="auto">
          <a:xfrm>
            <a:off x="882"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1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96" r="12768"/>
          <a:stretch/>
        </p:blipFill>
        <p:spPr bwMode="auto">
          <a:xfrm>
            <a:off x="882"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88216" y="477403"/>
            <a:ext cx="799374" cy="3108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8307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80" y="254413"/>
            <a:ext cx="11600914" cy="633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54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98" y="487341"/>
            <a:ext cx="11547139" cy="605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5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750" y="-1"/>
            <a:ext cx="7411871" cy="696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94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632937" y="364299"/>
            <a:ext cx="9248316" cy="626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82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632937" y="364299"/>
            <a:ext cx="9248316" cy="626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99630" y="3075371"/>
            <a:ext cx="799375" cy="3108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4" name="Rectangle 3"/>
          <p:cNvSpPr/>
          <p:nvPr/>
        </p:nvSpPr>
        <p:spPr>
          <a:xfrm>
            <a:off x="7517218" y="4807347"/>
            <a:ext cx="3341829" cy="1811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331718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7909638" y="5884799"/>
            <a:ext cx="1663079" cy="2837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57" y="65688"/>
            <a:ext cx="10528465" cy="692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66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1"/>
          </p:nvPr>
        </p:nvSpPr>
        <p:spPr/>
        <p:txBody>
          <a:bodyPr/>
          <a:lstStyle/>
          <a:p>
            <a:r>
              <a:rPr lang="en-US" dirty="0" smtClean="0"/>
              <a:t>Katie </a:t>
            </a:r>
            <a:r>
              <a:rPr lang="en-US" dirty="0" err="1" smtClean="0"/>
              <a:t>Maertens</a:t>
            </a:r>
            <a:endParaRPr lang="en-US" dirty="0" smtClean="0"/>
          </a:p>
          <a:p>
            <a:r>
              <a:rPr lang="en-US" dirty="0" smtClean="0"/>
              <a:t>2-138</a:t>
            </a:r>
            <a:endParaRPr lang="en-US" dirty="0"/>
          </a:p>
        </p:txBody>
      </p:sp>
      <p:sp>
        <p:nvSpPr>
          <p:cNvPr id="3" name="Title 2"/>
          <p:cNvSpPr>
            <a:spLocks noGrp="1"/>
          </p:cNvSpPr>
          <p:nvPr>
            <p:ph type="title"/>
          </p:nvPr>
        </p:nvSpPr>
        <p:spPr/>
        <p:txBody>
          <a:bodyPr/>
          <a:lstStyle/>
          <a:p>
            <a:r>
              <a:rPr lang="en-US" dirty="0" smtClean="0"/>
              <a:t>Improving app health with crash analytics</a:t>
            </a:r>
            <a:endParaRPr lang="en-US" dirty="0"/>
          </a:p>
        </p:txBody>
      </p:sp>
    </p:spTree>
    <p:extLst>
      <p:ext uri="{BB962C8B-B14F-4D97-AF65-F5344CB8AC3E}">
        <p14:creationId xmlns:p14="http://schemas.microsoft.com/office/powerpoint/2010/main" val="40552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7909638" y="5884799"/>
            <a:ext cx="1663079" cy="2837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57" y="65688"/>
            <a:ext cx="10528465" cy="692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261215" y="5890049"/>
            <a:ext cx="1443183" cy="2837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405196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solidFill>
                  <a:srgbClr val="FFFFFF"/>
                </a:solidFill>
              </a:rPr>
              <a:t>Product mapping tool</a:t>
            </a:r>
            <a:endParaRPr lang="en-US" dirty="0">
              <a:solidFill>
                <a:srgbClr val="FFFFFF"/>
              </a:solidFill>
            </a:endParaRPr>
          </a:p>
        </p:txBody>
      </p:sp>
    </p:spTree>
    <p:extLst>
      <p:ext uri="{BB962C8B-B14F-4D97-AF65-F5344CB8AC3E}">
        <p14:creationId xmlns:p14="http://schemas.microsoft.com/office/powerpoint/2010/main" val="337926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9" t="400" r="1000" b="1264"/>
          <a:stretch/>
        </p:blipFill>
        <p:spPr bwMode="auto">
          <a:xfrm>
            <a:off x="2408237" y="220662"/>
            <a:ext cx="7599161" cy="649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18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1"/>
          <a:stretch/>
        </p:blipFill>
        <p:spPr bwMode="auto">
          <a:xfrm>
            <a:off x="2403475" y="220198"/>
            <a:ext cx="7648798" cy="655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38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7" r="-1"/>
          <a:stretch/>
        </p:blipFill>
        <p:spPr bwMode="auto">
          <a:xfrm>
            <a:off x="333778" y="-1"/>
            <a:ext cx="11698337"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0024" y="303422"/>
            <a:ext cx="1421445" cy="25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5490" y="254466"/>
            <a:ext cx="1116187" cy="238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8939" y="289383"/>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04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7" r="-1"/>
          <a:stretch/>
        </p:blipFill>
        <p:spPr bwMode="auto">
          <a:xfrm>
            <a:off x="333778" y="-1"/>
            <a:ext cx="11698337"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0024" y="303422"/>
            <a:ext cx="1421445" cy="25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5490" y="254466"/>
            <a:ext cx="1116187" cy="238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699" y="1263053"/>
            <a:ext cx="992267" cy="2110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8939" y="289383"/>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29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42" y="-1"/>
            <a:ext cx="11507122"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521" y="312826"/>
            <a:ext cx="3286550" cy="28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30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17" y="1"/>
            <a:ext cx="11476354"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521" y="312826"/>
            <a:ext cx="3286550" cy="28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93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28" y="-1"/>
            <a:ext cx="11482935"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528" y="6578912"/>
            <a:ext cx="2940291" cy="31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4789" y="328948"/>
            <a:ext cx="3517610" cy="30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9566" y="299174"/>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49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28" y="-1"/>
            <a:ext cx="11482935"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528" y="6578912"/>
            <a:ext cx="2940291" cy="31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4789" y="328948"/>
            <a:ext cx="3517610" cy="30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9566" y="299174"/>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799082" y="1444885"/>
            <a:ext cx="4477902" cy="229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250149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Importance of customer feedback.</a:t>
            </a:r>
          </a:p>
          <a:p>
            <a:r>
              <a:rPr lang="en-US" dirty="0" smtClean="0"/>
              <a:t>Desktop app reports.</a:t>
            </a:r>
          </a:p>
          <a:p>
            <a:r>
              <a:rPr lang="en-US" dirty="0" smtClean="0"/>
              <a:t>Drilling further with automation.</a:t>
            </a:r>
          </a:p>
          <a:p>
            <a:r>
              <a:rPr lang="en-US" dirty="0" smtClean="0"/>
              <a:t>New features.</a:t>
            </a:r>
          </a:p>
          <a:p>
            <a:r>
              <a:rPr lang="en-US" dirty="0" smtClean="0"/>
              <a:t>Windows Store reports.</a:t>
            </a:r>
            <a:endParaRPr lang="en-US" dirty="0"/>
          </a:p>
        </p:txBody>
      </p:sp>
      <p:pic>
        <p:nvPicPr>
          <p:cNvPr id="5" name="Picture Placeholder 4"/>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6637" r="16637"/>
          <a:stretch/>
        </p:blipFill>
        <p:spPr/>
      </p:pic>
      <p:sp>
        <p:nvSpPr>
          <p:cNvPr id="18" name="Title 17"/>
          <p:cNvSpPr>
            <a:spLocks noGrp="1"/>
          </p:cNvSpPr>
          <p:nvPr>
            <p:ph type="title"/>
          </p:nvPr>
        </p:nvSpPr>
        <p:spPr/>
        <p:txBody>
          <a:bodyPr/>
          <a:lstStyle/>
          <a:p>
            <a:r>
              <a:rPr lang="en-US" smtClean="0"/>
              <a:t>Agenda</a:t>
            </a:r>
            <a:br>
              <a:rPr lang="en-US" smtClean="0"/>
            </a:br>
            <a:endParaRPr lang="en-US" dirty="0"/>
          </a:p>
        </p:txBody>
      </p:sp>
    </p:spTree>
    <p:extLst>
      <p:ext uri="{BB962C8B-B14F-4D97-AF65-F5344CB8AC3E}">
        <p14:creationId xmlns:p14="http://schemas.microsoft.com/office/powerpoint/2010/main" val="357771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79" y="1"/>
            <a:ext cx="11449312"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826" y="6470493"/>
            <a:ext cx="2940291" cy="31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8939" y="338338"/>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8939" y="289383"/>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9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79" y="1"/>
            <a:ext cx="11449312"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31850" y="1954022"/>
            <a:ext cx="590831" cy="2196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617" y="6450911"/>
            <a:ext cx="2940291" cy="31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8939" y="328547"/>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8939" y="289383"/>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29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01" y="407520"/>
            <a:ext cx="10936977" cy="615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48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01" y="407520"/>
            <a:ext cx="10936977" cy="615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807566" y="1856111"/>
            <a:ext cx="1443183" cy="2837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6119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63" y="1"/>
            <a:ext cx="11496156"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528" y="6578912"/>
            <a:ext cx="2940291" cy="31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8939" y="338338"/>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8939" y="289383"/>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2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63" y="1"/>
            <a:ext cx="11496156"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528" y="6578912"/>
            <a:ext cx="2940291" cy="31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8939" y="269800"/>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8939" y="289383"/>
            <a:ext cx="3325562" cy="30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528939" y="269801"/>
            <a:ext cx="1155876" cy="2837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128202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solidFill>
                  <a:srgbClr val="FFFFFF"/>
                </a:solidFill>
              </a:rPr>
              <a:t>Reports</a:t>
            </a:r>
            <a:endParaRPr lang="en-US" dirty="0">
              <a:solidFill>
                <a:srgbClr val="FFFFFF"/>
              </a:solidFill>
            </a:endParaRPr>
          </a:p>
        </p:txBody>
      </p:sp>
    </p:spTree>
    <p:extLst>
      <p:ext uri="{BB962C8B-B14F-4D97-AF65-F5344CB8AC3E}">
        <p14:creationId xmlns:p14="http://schemas.microsoft.com/office/powerpoint/2010/main" val="293002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632937" y="364299"/>
            <a:ext cx="9248316" cy="626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8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632937" y="364299"/>
            <a:ext cx="9248316" cy="626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99630" y="3075371"/>
            <a:ext cx="799375" cy="3108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4" name="Rectangle 3"/>
          <p:cNvSpPr/>
          <p:nvPr/>
        </p:nvSpPr>
        <p:spPr>
          <a:xfrm>
            <a:off x="7517218" y="4807347"/>
            <a:ext cx="3341829" cy="1811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31137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468" y="388583"/>
            <a:ext cx="10397243" cy="616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01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a:solidFill>
                  <a:srgbClr val="FFFFFF"/>
                </a:solidFill>
              </a:rPr>
              <a:t>Importance of </a:t>
            </a:r>
            <a:r>
              <a:rPr lang="en-US" dirty="0" smtClean="0">
                <a:solidFill>
                  <a:srgbClr val="FFFFFF"/>
                </a:solidFill>
              </a:rPr>
              <a:t>customer feedback</a:t>
            </a:r>
            <a:endParaRPr lang="en-US" dirty="0">
              <a:solidFill>
                <a:srgbClr val="FFFFFF"/>
              </a:solidFill>
            </a:endParaRPr>
          </a:p>
        </p:txBody>
      </p:sp>
    </p:spTree>
    <p:extLst>
      <p:ext uri="{BB962C8B-B14F-4D97-AF65-F5344CB8AC3E}">
        <p14:creationId xmlns:p14="http://schemas.microsoft.com/office/powerpoint/2010/main" val="142806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468" y="388583"/>
            <a:ext cx="10397243" cy="616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57501" y="3605703"/>
            <a:ext cx="3764752" cy="14549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41256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02440" y="231344"/>
            <a:ext cx="10577264" cy="6333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221" y="4405288"/>
            <a:ext cx="812541" cy="18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4705" y="4388240"/>
            <a:ext cx="1148395" cy="218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59233" y="4680151"/>
            <a:ext cx="7000644" cy="1884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p>
        </p:txBody>
      </p:sp>
      <p:sp>
        <p:nvSpPr>
          <p:cNvPr id="4" name="Rectangle 3"/>
          <p:cNvSpPr/>
          <p:nvPr/>
        </p:nvSpPr>
        <p:spPr>
          <a:xfrm>
            <a:off x="8068757" y="4405288"/>
            <a:ext cx="372062" cy="20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p>
        </p:txBody>
      </p:sp>
    </p:spTree>
    <p:extLst>
      <p:ext uri="{BB962C8B-B14F-4D97-AF65-F5344CB8AC3E}">
        <p14:creationId xmlns:p14="http://schemas.microsoft.com/office/powerpoint/2010/main" val="103690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02440" y="231344"/>
            <a:ext cx="10577264" cy="6333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221" y="4405288"/>
            <a:ext cx="812541" cy="18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4705" y="4388240"/>
            <a:ext cx="1148395" cy="218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59233" y="4680151"/>
            <a:ext cx="7000644" cy="1884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p>
        </p:txBody>
      </p:sp>
      <p:sp>
        <p:nvSpPr>
          <p:cNvPr id="4" name="Rectangle 3"/>
          <p:cNvSpPr/>
          <p:nvPr/>
        </p:nvSpPr>
        <p:spPr>
          <a:xfrm>
            <a:off x="8068757" y="4405288"/>
            <a:ext cx="372062" cy="201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p>
        </p:txBody>
      </p:sp>
      <p:sp>
        <p:nvSpPr>
          <p:cNvPr id="7" name="Rectangle 6"/>
          <p:cNvSpPr/>
          <p:nvPr/>
        </p:nvSpPr>
        <p:spPr>
          <a:xfrm>
            <a:off x="3351752" y="4352148"/>
            <a:ext cx="1074712" cy="2747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3962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093" y="115671"/>
            <a:ext cx="9205259" cy="674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821" y="1379834"/>
            <a:ext cx="812541" cy="18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32" t="1" b="-2"/>
          <a:stretch/>
        </p:blipFill>
        <p:spPr bwMode="auto">
          <a:xfrm>
            <a:off x="1763282" y="1343378"/>
            <a:ext cx="7353124" cy="260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02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093" y="115671"/>
            <a:ext cx="9205259" cy="674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821" y="1379834"/>
            <a:ext cx="812541" cy="18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32" t="1" b="-2"/>
          <a:stretch/>
        </p:blipFill>
        <p:spPr bwMode="auto">
          <a:xfrm>
            <a:off x="1763282" y="1343378"/>
            <a:ext cx="7353124" cy="260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65518" y="2197762"/>
            <a:ext cx="4299734" cy="544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319335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955" y="32738"/>
            <a:ext cx="7728318" cy="696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32" t="1" b="-2"/>
          <a:stretch/>
        </p:blipFill>
        <p:spPr bwMode="auto">
          <a:xfrm>
            <a:off x="2321375" y="13156"/>
            <a:ext cx="6540462" cy="23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302" y="3513631"/>
            <a:ext cx="8168914" cy="343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973" y="3735377"/>
            <a:ext cx="145677" cy="6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45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955" y="32738"/>
            <a:ext cx="7728318" cy="696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32" t="1" b="-2"/>
          <a:stretch/>
        </p:blipFill>
        <p:spPr bwMode="auto">
          <a:xfrm>
            <a:off x="2321375" y="13156"/>
            <a:ext cx="6540462" cy="23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302" y="3513631"/>
            <a:ext cx="8168914" cy="343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973" y="3735377"/>
            <a:ext cx="145677" cy="6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64210" y="3535834"/>
            <a:ext cx="666146" cy="3181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59333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066" y="459826"/>
            <a:ext cx="10064344" cy="607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24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066" y="459826"/>
            <a:ext cx="10064344" cy="607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10376" y="1774251"/>
            <a:ext cx="1964389" cy="7852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417126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mtClean="0"/>
              <a:t>Visual Studio</a:t>
            </a:r>
            <a:endParaRPr lang="en-US" dirty="0"/>
          </a:p>
        </p:txBody>
      </p:sp>
      <p:sp>
        <p:nvSpPr>
          <p:cNvPr id="3" name="Title 2"/>
          <p:cNvSpPr>
            <a:spLocks noGrp="1"/>
          </p:cNvSpPr>
          <p:nvPr>
            <p:ph type="title"/>
          </p:nvPr>
        </p:nvSpPr>
        <p:spPr/>
        <p:txBody>
          <a:bodyPr/>
          <a:lstStyle/>
          <a:p>
            <a:r>
              <a:rPr lang="en-US" dirty="0" smtClean="0"/>
              <a:t>Demo: CAB debugging</a:t>
            </a:r>
            <a:endParaRPr lang="en-US" dirty="0"/>
          </a:p>
        </p:txBody>
      </p:sp>
    </p:spTree>
    <p:extLst>
      <p:ext uri="{BB962C8B-B14F-4D97-AF65-F5344CB8AC3E}">
        <p14:creationId xmlns:p14="http://schemas.microsoft.com/office/powerpoint/2010/main" val="201081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Customer feedback</a:t>
            </a:r>
            <a:br>
              <a:rPr lang="en-US" dirty="0"/>
            </a:br>
            <a:endParaRPr lang="en-US" dirty="0"/>
          </a:p>
        </p:txBody>
      </p:sp>
      <p:sp>
        <p:nvSpPr>
          <p:cNvPr id="2" name="Text Placeholder 1"/>
          <p:cNvSpPr>
            <a:spLocks noGrp="1"/>
          </p:cNvSpPr>
          <p:nvPr>
            <p:ph type="body" sz="quarter" idx="10"/>
          </p:nvPr>
        </p:nvSpPr>
        <p:spPr/>
        <p:txBody>
          <a:bodyPr/>
          <a:lstStyle/>
          <a:p>
            <a:r>
              <a:rPr lang="en-US" dirty="0">
                <a:gradFill>
                  <a:gsLst>
                    <a:gs pos="0">
                      <a:schemeClr val="bg1">
                        <a:lumMod val="75000"/>
                        <a:lumOff val="25000"/>
                      </a:schemeClr>
                    </a:gs>
                    <a:gs pos="100000">
                      <a:schemeClr val="bg1">
                        <a:lumMod val="75000"/>
                        <a:lumOff val="25000"/>
                      </a:schemeClr>
                    </a:gs>
                  </a:gsLst>
                  <a:lin ang="5400000" scaled="0"/>
                </a:gradFill>
              </a:rPr>
              <a:t>Windows Error Reporting has existed since Windows </a:t>
            </a:r>
            <a:r>
              <a:rPr lang="en-US" dirty="0" smtClean="0">
                <a:gradFill>
                  <a:gsLst>
                    <a:gs pos="0">
                      <a:schemeClr val="bg1">
                        <a:lumMod val="75000"/>
                        <a:lumOff val="25000"/>
                      </a:schemeClr>
                    </a:gs>
                    <a:gs pos="100000">
                      <a:schemeClr val="bg1">
                        <a:lumMod val="75000"/>
                        <a:lumOff val="25000"/>
                      </a:schemeClr>
                    </a:gs>
                  </a:gsLst>
                  <a:lin ang="5400000" scaled="0"/>
                </a:gradFill>
              </a:rPr>
              <a:t>XP.</a:t>
            </a:r>
            <a:endParaRPr lang="en-US" dirty="0">
              <a:gradFill>
                <a:gsLst>
                  <a:gs pos="0">
                    <a:schemeClr val="bg1">
                      <a:lumMod val="75000"/>
                      <a:lumOff val="25000"/>
                    </a:schemeClr>
                  </a:gs>
                  <a:gs pos="100000">
                    <a:schemeClr val="bg1">
                      <a:lumMod val="75000"/>
                      <a:lumOff val="25000"/>
                    </a:schemeClr>
                  </a:gs>
                </a:gsLst>
                <a:lin ang="5400000" scaled="0"/>
              </a:gradFill>
            </a:endParaRPr>
          </a:p>
          <a:p>
            <a:r>
              <a:rPr lang="en-US" dirty="0">
                <a:gradFill>
                  <a:gsLst>
                    <a:gs pos="0">
                      <a:schemeClr val="bg1">
                        <a:lumMod val="75000"/>
                        <a:lumOff val="25000"/>
                      </a:schemeClr>
                    </a:gs>
                    <a:gs pos="100000">
                      <a:schemeClr val="bg1">
                        <a:lumMod val="75000"/>
                        <a:lumOff val="25000"/>
                      </a:schemeClr>
                    </a:gs>
                  </a:gsLst>
                  <a:lin ang="5400000" scaled="0"/>
                </a:gradFill>
              </a:rPr>
              <a:t>Feedback is received from millions of </a:t>
            </a:r>
            <a:r>
              <a:rPr lang="en-US" dirty="0" smtClean="0">
                <a:gradFill>
                  <a:gsLst>
                    <a:gs pos="0">
                      <a:schemeClr val="bg1">
                        <a:lumMod val="75000"/>
                        <a:lumOff val="25000"/>
                      </a:schemeClr>
                    </a:gs>
                    <a:gs pos="100000">
                      <a:schemeClr val="bg1">
                        <a:lumMod val="75000"/>
                        <a:lumOff val="25000"/>
                      </a:schemeClr>
                    </a:gs>
                  </a:gsLst>
                  <a:lin ang="5400000" scaled="0"/>
                </a:gradFill>
              </a:rPr>
              <a:t>users.</a:t>
            </a:r>
            <a:endParaRPr lang="en-US" dirty="0">
              <a:gradFill>
                <a:gsLst>
                  <a:gs pos="0">
                    <a:schemeClr val="bg1">
                      <a:lumMod val="75000"/>
                      <a:lumOff val="25000"/>
                    </a:schemeClr>
                  </a:gs>
                  <a:gs pos="100000">
                    <a:schemeClr val="bg1">
                      <a:lumMod val="75000"/>
                      <a:lumOff val="25000"/>
                    </a:schemeClr>
                  </a:gs>
                </a:gsLst>
                <a:lin ang="5400000" scaled="0"/>
              </a:gradFill>
            </a:endParaRPr>
          </a:p>
          <a:p>
            <a:r>
              <a:rPr lang="en-US" dirty="0">
                <a:gradFill>
                  <a:gsLst>
                    <a:gs pos="0">
                      <a:schemeClr val="bg1">
                        <a:lumMod val="75000"/>
                        <a:lumOff val="25000"/>
                      </a:schemeClr>
                    </a:gs>
                    <a:gs pos="100000">
                      <a:schemeClr val="bg1">
                        <a:lumMod val="75000"/>
                        <a:lumOff val="25000"/>
                      </a:schemeClr>
                    </a:gs>
                  </a:gsLst>
                  <a:lin ang="5400000" scaled="0"/>
                </a:gradFill>
              </a:rPr>
              <a:t>We want you to have access to the same </a:t>
            </a:r>
            <a:r>
              <a:rPr lang="en-US" dirty="0" smtClean="0">
                <a:gradFill>
                  <a:gsLst>
                    <a:gs pos="0">
                      <a:schemeClr val="bg1">
                        <a:lumMod val="75000"/>
                        <a:lumOff val="25000"/>
                      </a:schemeClr>
                    </a:gs>
                    <a:gs pos="100000">
                      <a:schemeClr val="bg1">
                        <a:lumMod val="75000"/>
                        <a:lumOff val="25000"/>
                      </a:schemeClr>
                    </a:gs>
                  </a:gsLst>
                  <a:lin ang="5400000" scaled="0"/>
                </a:gradFill>
              </a:rPr>
              <a:t>information.</a:t>
            </a:r>
            <a:endParaRPr lang="en-US" dirty="0">
              <a:gradFill>
                <a:gsLst>
                  <a:gs pos="0">
                    <a:schemeClr val="bg1">
                      <a:lumMod val="75000"/>
                      <a:lumOff val="25000"/>
                    </a:schemeClr>
                  </a:gs>
                  <a:gs pos="100000">
                    <a:schemeClr val="bg1">
                      <a:lumMod val="75000"/>
                      <a:lumOff val="25000"/>
                    </a:schemeClr>
                  </a:gs>
                </a:gsLst>
                <a:lin ang="5400000" scaled="0"/>
              </a:gradFill>
            </a:endParaRPr>
          </a:p>
          <a:p>
            <a:endParaRPr lang="en-US" dirty="0">
              <a:gradFill>
                <a:gsLst>
                  <a:gs pos="0">
                    <a:schemeClr val="bg1">
                      <a:lumMod val="75000"/>
                      <a:lumOff val="25000"/>
                    </a:schemeClr>
                  </a:gs>
                  <a:gs pos="100000">
                    <a:schemeClr val="bg1">
                      <a:lumMod val="75000"/>
                      <a:lumOff val="25000"/>
                    </a:schemeClr>
                  </a:gs>
                </a:gsLst>
                <a:lin ang="5400000" scaled="0"/>
              </a:gradFill>
            </a:endParaRPr>
          </a:p>
        </p:txBody>
      </p:sp>
    </p:spTree>
    <p:extLst>
      <p:ext uri="{BB962C8B-B14F-4D97-AF65-F5344CB8AC3E}">
        <p14:creationId xmlns:p14="http://schemas.microsoft.com/office/powerpoint/2010/main" val="403759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mtClean="0"/>
              <a:t>Report API</a:t>
            </a:r>
            <a:endParaRPr lang="en-US" dirty="0"/>
          </a:p>
        </p:txBody>
      </p:sp>
      <p:sp>
        <p:nvSpPr>
          <p:cNvPr id="3" name="Title 2"/>
          <p:cNvSpPr>
            <a:spLocks noGrp="1"/>
          </p:cNvSpPr>
          <p:nvPr>
            <p:ph type="title"/>
          </p:nvPr>
        </p:nvSpPr>
        <p:spPr/>
        <p:txBody>
          <a:bodyPr/>
          <a:lstStyle/>
          <a:p>
            <a:r>
              <a:rPr lang="en-US" smtClean="0"/>
              <a:t>Demo: Drilling further with automation</a:t>
            </a:r>
            <a:endParaRPr lang="en-US" dirty="0"/>
          </a:p>
        </p:txBody>
      </p:sp>
    </p:spTree>
    <p:extLst>
      <p:ext uri="{BB962C8B-B14F-4D97-AF65-F5344CB8AC3E}">
        <p14:creationId xmlns:p14="http://schemas.microsoft.com/office/powerpoint/2010/main" val="48914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053" y="4196715"/>
            <a:ext cx="7351887" cy="253551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436" y="2021798"/>
            <a:ext cx="841526" cy="20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364" y="186423"/>
            <a:ext cx="8678392" cy="408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69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053" y="4196715"/>
            <a:ext cx="7351887" cy="253551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436" y="2021798"/>
            <a:ext cx="841526" cy="20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364" y="186423"/>
            <a:ext cx="8678392" cy="408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53054" y="4485378"/>
            <a:ext cx="3748487" cy="502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6" name="Rectangle 5"/>
          <p:cNvSpPr/>
          <p:nvPr/>
        </p:nvSpPr>
        <p:spPr>
          <a:xfrm>
            <a:off x="10845102" y="5312884"/>
            <a:ext cx="231350" cy="1396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382724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Leverage Power Pivot</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574" y="1689897"/>
            <a:ext cx="8585060" cy="489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10195"/>
          <a:stretch/>
        </p:blipFill>
        <p:spPr bwMode="auto">
          <a:xfrm>
            <a:off x="4169704" y="1909267"/>
            <a:ext cx="874819" cy="467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2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Leverage Power Pivot</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574" y="1689897"/>
            <a:ext cx="8585060" cy="489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10195"/>
          <a:stretch/>
        </p:blipFill>
        <p:spPr bwMode="auto">
          <a:xfrm>
            <a:off x="4169704" y="1909267"/>
            <a:ext cx="874819" cy="467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57573" y="2918906"/>
            <a:ext cx="8585060" cy="2331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260279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Leverage Power Pivot</a:t>
            </a:r>
            <a:br>
              <a:rPr lang="en-US" dirty="0"/>
            </a:b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039" y="1612715"/>
            <a:ext cx="9813193" cy="469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2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Programmatic flow of Report API</a:t>
            </a:r>
            <a:br>
              <a:rPr lang="en-US" dirty="0" smtClean="0"/>
            </a:br>
            <a:endParaRPr lang="en-US" dirty="0"/>
          </a:p>
        </p:txBody>
      </p:sp>
      <p:sp>
        <p:nvSpPr>
          <p:cNvPr id="5" name="Text Placeholder 4"/>
          <p:cNvSpPr>
            <a:spLocks noGrp="1"/>
          </p:cNvSpPr>
          <p:nvPr>
            <p:ph type="body" sz="quarter" idx="10"/>
          </p:nvPr>
        </p:nvSpPr>
        <p:spPr/>
        <p:txBody>
          <a:bodyPr/>
          <a:lstStyle/>
          <a:p>
            <a:r>
              <a:rPr lang="en-US" dirty="0" smtClean="0"/>
              <a:t>Report list URL – gives you list of reports.</a:t>
            </a:r>
          </a:p>
          <a:p>
            <a:pPr lvl="1"/>
            <a:r>
              <a:rPr lang="en-US" dirty="0" smtClean="0"/>
              <a:t>/</a:t>
            </a:r>
            <a:r>
              <a:rPr lang="en-US" dirty="0" err="1" smtClean="0"/>
              <a:t>ReportingService</a:t>
            </a:r>
            <a:r>
              <a:rPr lang="en-US" dirty="0" smtClean="0"/>
              <a:t>/</a:t>
            </a:r>
            <a:r>
              <a:rPr lang="en-US" dirty="0" err="1" smtClean="0"/>
              <a:t>ReportingService.svc</a:t>
            </a:r>
            <a:r>
              <a:rPr lang="en-US" dirty="0" smtClean="0"/>
              <a:t>/Reports</a:t>
            </a:r>
          </a:p>
          <a:p>
            <a:r>
              <a:rPr lang="en-US" dirty="0" smtClean="0"/>
              <a:t>Feed list URL – gives you list of feeds for a report.</a:t>
            </a:r>
          </a:p>
          <a:p>
            <a:pPr lvl="1"/>
            <a:r>
              <a:rPr lang="en-US" dirty="0" smtClean="0"/>
              <a:t>/</a:t>
            </a:r>
            <a:r>
              <a:rPr lang="en-US" dirty="0" err="1" smtClean="0"/>
              <a:t>ReportingService</a:t>
            </a:r>
            <a:r>
              <a:rPr lang="en-US" dirty="0" smtClean="0"/>
              <a:t>/</a:t>
            </a:r>
            <a:r>
              <a:rPr lang="en-US" dirty="0" err="1" smtClean="0"/>
              <a:t>ReportingService.svc</a:t>
            </a:r>
            <a:r>
              <a:rPr lang="en-US" dirty="0" smtClean="0"/>
              <a:t>/Reports/</a:t>
            </a:r>
            <a:r>
              <a:rPr lang="en-US" dirty="0" err="1" smtClean="0"/>
              <a:t>ReportName</a:t>
            </a:r>
            <a:endParaRPr lang="en-US" dirty="0" smtClean="0"/>
          </a:p>
          <a:p>
            <a:r>
              <a:rPr lang="en-US" dirty="0" smtClean="0"/>
              <a:t>Feed URL – gives you content of the feed.</a:t>
            </a:r>
          </a:p>
          <a:p>
            <a:pPr lvl="1"/>
            <a:r>
              <a:rPr lang="en-US" dirty="0" smtClean="0"/>
              <a:t>/</a:t>
            </a:r>
            <a:r>
              <a:rPr lang="en-US" dirty="0" err="1" smtClean="0"/>
              <a:t>ReportingService</a:t>
            </a:r>
            <a:r>
              <a:rPr lang="en-US" dirty="0" smtClean="0"/>
              <a:t>/</a:t>
            </a:r>
            <a:r>
              <a:rPr lang="en-US" dirty="0" err="1" smtClean="0"/>
              <a:t>ReportingService.svc</a:t>
            </a:r>
            <a:r>
              <a:rPr lang="en-US" dirty="0" smtClean="0"/>
              <a:t>/Reports/</a:t>
            </a:r>
            <a:r>
              <a:rPr lang="en-US" dirty="0" err="1" smtClean="0"/>
              <a:t>ReportName</a:t>
            </a:r>
            <a:r>
              <a:rPr lang="en-US" dirty="0" smtClean="0"/>
              <a:t>/</a:t>
            </a:r>
            <a:r>
              <a:rPr lang="en-US" dirty="0" err="1" smtClean="0"/>
              <a:t>FeedName</a:t>
            </a:r>
            <a:endParaRPr lang="en-US" dirty="0" smtClean="0"/>
          </a:p>
          <a:p>
            <a:endParaRPr lang="en-US" dirty="0"/>
          </a:p>
        </p:txBody>
      </p:sp>
    </p:spTree>
    <p:extLst>
      <p:ext uri="{BB962C8B-B14F-4D97-AF65-F5344CB8AC3E}">
        <p14:creationId xmlns:p14="http://schemas.microsoft.com/office/powerpoint/2010/main" val="166837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0" tIns="0" rIns="0" bIns="0" rtlCol="0" anchor="ctr">
            <a:noAutofit/>
          </a:bodyPr>
          <a:lstStyle/>
          <a:p>
            <a:pPr fontAlgn="base">
              <a:lnSpc>
                <a:spcPct val="95000"/>
              </a:lnSpc>
              <a:spcBef>
                <a:spcPts val="0"/>
              </a:spcBef>
              <a:buClr>
                <a:schemeClr val="accent1"/>
              </a:buClr>
              <a:buSzPct val="110000"/>
              <a:buFont typeface="Avenir LT Pro 45 Book" charset="0"/>
            </a:pPr>
            <a:r>
              <a:rPr lang="en-US" sz="4896" dirty="0">
                <a:solidFill>
                  <a:srgbClr val="505050"/>
                </a:solidFill>
                <a:latin typeface="Segoe UI Light"/>
                <a:cs typeface="Segoe UI Light"/>
              </a:rPr>
              <a:t>Get report list code sample</a:t>
            </a:r>
          </a:p>
        </p:txBody>
      </p:sp>
      <p:sp>
        <p:nvSpPr>
          <p:cNvPr id="6" name="Text Placeholder 5"/>
          <p:cNvSpPr>
            <a:spLocks noGrp="1"/>
          </p:cNvSpPr>
          <p:nvPr>
            <p:ph type="body" sz="quarter" idx="10"/>
          </p:nvPr>
        </p:nvSpPr>
        <p:spPr/>
        <p:txBody>
          <a:bodyPr/>
          <a:lstStyle/>
          <a:p>
            <a:r>
              <a:rPr lang="en-US" sz="2040" dirty="0">
                <a:gradFill>
                  <a:gsLst>
                    <a:gs pos="0">
                      <a:schemeClr val="tx1">
                        <a:lumMod val="75000"/>
                      </a:schemeClr>
                    </a:gs>
                    <a:gs pos="100000">
                      <a:schemeClr val="tx1">
                        <a:lumMod val="75000"/>
                      </a:schemeClr>
                    </a:gs>
                  </a:gsLst>
                  <a:lin ang="5400000" scaled="0"/>
                </a:gradFill>
                <a:latin typeface="Consolas" pitchFamily="49" charset="0"/>
                <a:cs typeface="Consolas" pitchFamily="49" charset="0"/>
              </a:rPr>
              <a:t>    System.Collections.ArrayList reportNameArray = new System.Collections.ArrayList();</a:t>
            </a:r>
          </a:p>
          <a:p>
            <a:r>
              <a:rPr lang="en-US" sz="2040" dirty="0">
                <a:solidFill>
                  <a:schemeClr val="bg1">
                    <a:lumMod val="75000"/>
                  </a:schemeClr>
                </a:solidFill>
                <a:latin typeface="Consolas" pitchFamily="49" charset="0"/>
                <a:cs typeface="Consolas" pitchFamily="49" charset="0"/>
              </a:rPr>
              <a:t>  </a:t>
            </a:r>
            <a:r>
              <a:rPr lang="en-US" sz="2040" dirty="0">
                <a:gradFill>
                  <a:gsLst>
                    <a:gs pos="0">
                      <a:schemeClr val="bg1">
                        <a:lumMod val="75000"/>
                        <a:lumOff val="25000"/>
                      </a:schemeClr>
                    </a:gs>
                    <a:gs pos="100000">
                      <a:schemeClr val="bg1">
                        <a:lumMod val="75000"/>
                        <a:lumOff val="25000"/>
                      </a:schemeClr>
                    </a:gs>
                  </a:gsLst>
                  <a:lin ang="0" scaled="0"/>
                </a:gradFill>
                <a:latin typeface="Consolas" pitchFamily="49" charset="0"/>
                <a:cs typeface="Consolas" pitchFamily="49" charset="0"/>
              </a:rPr>
              <a:t>  System.Net.HttpWebRequest request = (System.Net.HttpWebRequest)System.Net.WebRequest.Create(REPORT_LIST_URL);</a:t>
            </a:r>
          </a:p>
          <a:p>
            <a:r>
              <a:rPr lang="en-US" sz="2040" dirty="0">
                <a:solidFill>
                  <a:schemeClr val="bg1">
                    <a:lumMod val="75000"/>
                  </a:schemeClr>
                </a:solidFill>
                <a:latin typeface="Consolas" pitchFamily="49" charset="0"/>
                <a:cs typeface="Consolas" pitchFamily="49" charset="0"/>
              </a:rPr>
              <a:t>    </a:t>
            </a:r>
            <a:r>
              <a:rPr lang="en-US" sz="2040" dirty="0">
                <a:gradFill>
                  <a:gsLst>
                    <a:gs pos="0">
                      <a:schemeClr val="tx1">
                        <a:lumMod val="75000"/>
                      </a:schemeClr>
                    </a:gs>
                    <a:gs pos="100000">
                      <a:schemeClr val="tx1">
                        <a:lumMod val="75000"/>
                      </a:schemeClr>
                    </a:gs>
                  </a:gsLst>
                </a:gradFill>
                <a:latin typeface="Consolas" pitchFamily="49" charset="0"/>
                <a:cs typeface="Consolas" pitchFamily="49" charset="0"/>
              </a:rPr>
              <a:t>request = GetAuthenticatedRequest(request, username, password);</a:t>
            </a:r>
          </a:p>
          <a:p>
            <a:r>
              <a:rPr lang="en-US" sz="2040" dirty="0">
                <a:gradFill>
                  <a:gsLst>
                    <a:gs pos="0">
                      <a:schemeClr val="tx1">
                        <a:lumMod val="75000"/>
                      </a:schemeClr>
                    </a:gs>
                    <a:gs pos="100000">
                      <a:schemeClr val="tx1">
                        <a:lumMod val="75000"/>
                      </a:schemeClr>
                    </a:gs>
                  </a:gsLst>
                </a:gradFill>
                <a:latin typeface="Consolas" pitchFamily="49" charset="0"/>
                <a:cs typeface="Consolas" pitchFamily="49" charset="0"/>
              </a:rPr>
              <a:t>    System.IO.Stream response = request.GetResponse().GetResponseStream();</a:t>
            </a:r>
          </a:p>
          <a:p>
            <a:r>
              <a:rPr lang="en-US" sz="2040" dirty="0">
                <a:gradFill>
                  <a:gsLst>
                    <a:gs pos="0">
                      <a:schemeClr val="tx1">
                        <a:lumMod val="75000"/>
                      </a:schemeClr>
                    </a:gs>
                    <a:gs pos="100000">
                      <a:schemeClr val="tx1">
                        <a:lumMod val="75000"/>
                      </a:schemeClr>
                    </a:gs>
                  </a:gsLst>
                </a:gradFill>
                <a:latin typeface="Consolas" pitchFamily="49" charset="0"/>
                <a:cs typeface="Consolas" pitchFamily="49" charset="0"/>
              </a:rPr>
              <a:t>    System.Xml.XmlDocument xDoc = new System.Xml.XmlDocument();</a:t>
            </a:r>
          </a:p>
          <a:p>
            <a:r>
              <a:rPr lang="en-US" sz="2040" dirty="0">
                <a:gradFill>
                  <a:gsLst>
                    <a:gs pos="0">
                      <a:schemeClr val="tx1">
                        <a:lumMod val="75000"/>
                      </a:schemeClr>
                    </a:gs>
                    <a:gs pos="100000">
                      <a:schemeClr val="tx1">
                        <a:lumMod val="75000"/>
                      </a:schemeClr>
                    </a:gs>
                  </a:gsLst>
                </a:gradFill>
                <a:latin typeface="Consolas" pitchFamily="49" charset="0"/>
                <a:cs typeface="Consolas" pitchFamily="49" charset="0"/>
              </a:rPr>
              <a:t>    xDoc.Load(response);</a:t>
            </a:r>
          </a:p>
          <a:p>
            <a:r>
              <a:rPr lang="en-US" sz="2040" dirty="0">
                <a:gradFill>
                  <a:gsLst>
                    <a:gs pos="0">
                      <a:schemeClr val="tx1">
                        <a:lumMod val="75000"/>
                      </a:schemeClr>
                    </a:gs>
                    <a:gs pos="100000">
                      <a:schemeClr val="tx1">
                        <a:lumMod val="75000"/>
                      </a:schemeClr>
                    </a:gs>
                  </a:gsLst>
                </a:gradFill>
                <a:latin typeface="Consolas" pitchFamily="49" charset="0"/>
                <a:cs typeface="Consolas" pitchFamily="49" charset="0"/>
              </a:rPr>
              <a:t>    System.Xml.XmlNodeList nodes = xDoc.SelectNodes(REPORT_XPATH);</a:t>
            </a:r>
          </a:p>
          <a:p>
            <a:r>
              <a:rPr lang="en-US" sz="2040" dirty="0">
                <a:gradFill>
                  <a:gsLst>
                    <a:gs pos="0">
                      <a:schemeClr val="tx1">
                        <a:lumMod val="75000"/>
                      </a:schemeClr>
                    </a:gs>
                    <a:gs pos="100000">
                      <a:schemeClr val="tx1">
                        <a:lumMod val="75000"/>
                      </a:schemeClr>
                    </a:gs>
                  </a:gsLst>
                </a:gradFill>
                <a:latin typeface="Consolas" pitchFamily="49" charset="0"/>
                <a:cs typeface="Consolas" pitchFamily="49" charset="0"/>
              </a:rPr>
              <a:t>    foreach (System.Xml.XmlNode node in nodes)</a:t>
            </a:r>
          </a:p>
          <a:p>
            <a:r>
              <a:rPr lang="en-US" sz="2040" dirty="0">
                <a:gradFill>
                  <a:gsLst>
                    <a:gs pos="0">
                      <a:schemeClr val="tx1">
                        <a:lumMod val="75000"/>
                      </a:schemeClr>
                    </a:gs>
                    <a:gs pos="100000">
                      <a:schemeClr val="tx1">
                        <a:lumMod val="75000"/>
                      </a:schemeClr>
                    </a:gs>
                  </a:gsLst>
                </a:gradFill>
                <a:latin typeface="Consolas" pitchFamily="49" charset="0"/>
                <a:cs typeface="Consolas" pitchFamily="49" charset="0"/>
              </a:rPr>
              <a:t>    {</a:t>
            </a:r>
          </a:p>
          <a:p>
            <a:r>
              <a:rPr lang="en-US" sz="2040" dirty="0">
                <a:gradFill>
                  <a:gsLst>
                    <a:gs pos="0">
                      <a:schemeClr val="tx1">
                        <a:lumMod val="75000"/>
                      </a:schemeClr>
                    </a:gs>
                    <a:gs pos="100000">
                      <a:schemeClr val="tx1">
                        <a:lumMod val="75000"/>
                      </a:schemeClr>
                    </a:gs>
                  </a:gsLst>
                </a:gradFill>
                <a:latin typeface="Consolas" pitchFamily="49" charset="0"/>
                <a:cs typeface="Consolas" pitchFamily="49" charset="0"/>
              </a:rPr>
              <a:t>        reportNameArray.Add(node.InnerText);</a:t>
            </a:r>
          </a:p>
          <a:p>
            <a:r>
              <a:rPr lang="en-US" sz="2040" dirty="0">
                <a:gradFill>
                  <a:gsLst>
                    <a:gs pos="0">
                      <a:schemeClr val="tx1">
                        <a:lumMod val="75000"/>
                      </a:schemeClr>
                    </a:gs>
                    <a:gs pos="100000">
                      <a:schemeClr val="tx1">
                        <a:lumMod val="75000"/>
                      </a:schemeClr>
                    </a:gs>
                  </a:gsLst>
                </a:gradFill>
                <a:latin typeface="Consolas" pitchFamily="49" charset="0"/>
                <a:cs typeface="Consolas" pitchFamily="49" charset="0"/>
              </a:rPr>
              <a:t>    }</a:t>
            </a:r>
          </a:p>
          <a:p>
            <a:r>
              <a:rPr lang="en-US" sz="2040" dirty="0">
                <a:gradFill>
                  <a:gsLst>
                    <a:gs pos="0">
                      <a:schemeClr val="tx1">
                        <a:lumMod val="75000"/>
                      </a:schemeClr>
                    </a:gs>
                    <a:gs pos="100000">
                      <a:schemeClr val="tx1">
                        <a:lumMod val="75000"/>
                      </a:schemeClr>
                    </a:gs>
                  </a:gsLst>
                </a:gradFill>
                <a:latin typeface="Consolas" pitchFamily="49" charset="0"/>
                <a:cs typeface="Consolas" pitchFamily="49" charset="0"/>
              </a:rPr>
              <a:t>    return reportNameArray;</a:t>
            </a:r>
          </a:p>
        </p:txBody>
      </p:sp>
    </p:spTree>
    <p:extLst>
      <p:ext uri="{BB962C8B-B14F-4D97-AF65-F5344CB8AC3E}">
        <p14:creationId xmlns:p14="http://schemas.microsoft.com/office/powerpoint/2010/main" val="20358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solidFill>
                  <a:srgbClr val="FFFFFF"/>
                </a:solidFill>
              </a:rPr>
              <a:t>New features</a:t>
            </a:r>
            <a:endParaRPr lang="en-US" dirty="0">
              <a:solidFill>
                <a:srgbClr val="FFFFFF"/>
              </a:solidFill>
            </a:endParaRPr>
          </a:p>
        </p:txBody>
      </p:sp>
    </p:spTree>
    <p:extLst>
      <p:ext uri="{BB962C8B-B14F-4D97-AF65-F5344CB8AC3E}">
        <p14:creationId xmlns:p14="http://schemas.microsoft.com/office/powerpoint/2010/main" val="174302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New features</a:t>
            </a:r>
            <a:br>
              <a:rPr lang="en-US" smtClean="0"/>
            </a:br>
            <a:endParaRPr lang="en-US" dirty="0"/>
          </a:p>
        </p:txBody>
      </p:sp>
      <p:sp>
        <p:nvSpPr>
          <p:cNvPr id="2" name="Text Placeholder 1"/>
          <p:cNvSpPr>
            <a:spLocks noGrp="1"/>
          </p:cNvSpPr>
          <p:nvPr>
            <p:ph type="body" sz="quarter" idx="10"/>
          </p:nvPr>
        </p:nvSpPr>
        <p:spPr/>
        <p:txBody>
          <a:bodyPr/>
          <a:lstStyle/>
          <a:p>
            <a:r>
              <a:rPr lang="en-US" dirty="0" smtClean="0"/>
              <a:t>Added offset per failure.</a:t>
            </a:r>
          </a:p>
          <a:p>
            <a:r>
              <a:rPr lang="en-US" dirty="0" smtClean="0"/>
              <a:t>Provided extra CAB metadata.</a:t>
            </a:r>
          </a:p>
          <a:p>
            <a:r>
              <a:rPr lang="en-US" dirty="0" smtClean="0"/>
              <a:t>Increased number of CABs available.</a:t>
            </a:r>
          </a:p>
          <a:p>
            <a:r>
              <a:rPr lang="en-US" dirty="0" smtClean="0"/>
              <a:t>Incorporated process information into CAB routing logic.</a:t>
            </a:r>
          </a:p>
          <a:p>
            <a:r>
              <a:rPr lang="en-US" dirty="0" smtClean="0"/>
              <a:t>Enabled filtering on common/shared components.</a:t>
            </a:r>
            <a:endParaRPr lang="en-US" dirty="0"/>
          </a:p>
        </p:txBody>
      </p:sp>
    </p:spTree>
    <p:extLst>
      <p:ext uri="{BB962C8B-B14F-4D97-AF65-F5344CB8AC3E}">
        <p14:creationId xmlns:p14="http://schemas.microsoft.com/office/powerpoint/2010/main" val="17200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a:t>
            </a:r>
            <a:r>
              <a:rPr lang="en-US" dirty="0" smtClean="0"/>
              <a:t>impact</a:t>
            </a:r>
            <a:r>
              <a:rPr lang="en-US" dirty="0"/>
              <a:t/>
            </a:r>
            <a:br>
              <a:rPr lang="en-US" dirty="0"/>
            </a:br>
            <a:endParaRPr lang="en-US" dirty="0"/>
          </a:p>
        </p:txBody>
      </p:sp>
      <p:sp>
        <p:nvSpPr>
          <p:cNvPr id="7" name="Content Placeholder 3"/>
          <p:cNvSpPr>
            <a:spLocks noGrp="1"/>
          </p:cNvSpPr>
          <p:nvPr>
            <p:ph sz="quarter" idx="4294967295"/>
          </p:nvPr>
        </p:nvSpPr>
        <p:spPr>
          <a:xfrm>
            <a:off x="274638" y="6096930"/>
            <a:ext cx="8472488" cy="700088"/>
          </a:xfrm>
        </p:spPr>
        <p:txBody>
          <a:bodyPr>
            <a:noAutofit/>
          </a:bodyPr>
          <a:lstStyle/>
          <a:p>
            <a:pPr>
              <a:lnSpc>
                <a:spcPct val="100000"/>
              </a:lnSpc>
              <a:buClr>
                <a:schemeClr val="tx2"/>
              </a:buClr>
            </a:pPr>
            <a:r>
              <a:rPr lang="en-US" dirty="0" smtClean="0"/>
              <a:t>Understand your customer’s experience.</a:t>
            </a:r>
            <a:endParaRPr lang="en-US" dirty="0"/>
          </a:p>
          <a:p>
            <a:pPr>
              <a:spcAft>
                <a:spcPts val="2448"/>
              </a:spcAft>
              <a:buClr>
                <a:schemeClr val="bg1"/>
              </a:buClr>
            </a:pPr>
            <a:endParaRPr lang="en-US" sz="3264" dirty="0">
              <a:latin typeface="Segoe UI Light"/>
              <a:ea typeface="ＭＳ Ｐゴシック" charset="0"/>
              <a:cs typeface="Segoe UI Light"/>
            </a:endParaRPr>
          </a:p>
        </p:txBody>
      </p:sp>
      <p:pic>
        <p:nvPicPr>
          <p:cNvPr id="6146" name="Picture 2" descr="\\tw\Public\EC\Toolkit - Images &amp; Icons for Presentations\Maps\Hero blue world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869" y="1512145"/>
            <a:ext cx="9548081" cy="528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2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solidFill>
                  <a:srgbClr val="FFFFFF"/>
                </a:solidFill>
              </a:rPr>
              <a:t>Windows Store app </a:t>
            </a:r>
            <a:r>
              <a:rPr lang="en-US" dirty="0">
                <a:solidFill>
                  <a:srgbClr val="FFFFFF"/>
                </a:solidFill>
              </a:rPr>
              <a:t>r</a:t>
            </a:r>
            <a:r>
              <a:rPr lang="en-US" dirty="0" smtClean="0">
                <a:solidFill>
                  <a:srgbClr val="FFFFFF"/>
                </a:solidFill>
              </a:rPr>
              <a:t>eports</a:t>
            </a:r>
            <a:endParaRPr lang="en-US" dirty="0">
              <a:solidFill>
                <a:srgbClr val="FFFFFF"/>
              </a:solidFill>
            </a:endParaRPr>
          </a:p>
        </p:txBody>
      </p:sp>
    </p:spTree>
    <p:extLst>
      <p:ext uri="{BB962C8B-B14F-4D97-AF65-F5344CB8AC3E}">
        <p14:creationId xmlns:p14="http://schemas.microsoft.com/office/powerpoint/2010/main" val="375548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483" r="12142"/>
          <a:stretch/>
        </p:blipFill>
        <p:spPr bwMode="auto">
          <a:xfrm>
            <a:off x="882"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16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483" r="12142"/>
          <a:stretch/>
        </p:blipFill>
        <p:spPr bwMode="auto">
          <a:xfrm>
            <a:off x="882"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02000" y="3006671"/>
            <a:ext cx="2404100" cy="16896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19311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78" r="6234"/>
          <a:stretch/>
        </p:blipFill>
        <p:spPr bwMode="auto">
          <a:xfrm>
            <a:off x="882" y="0"/>
            <a:ext cx="12434711" cy="699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4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78" r="6234"/>
          <a:stretch/>
        </p:blipFill>
        <p:spPr bwMode="auto">
          <a:xfrm>
            <a:off x="882" y="0"/>
            <a:ext cx="12434711" cy="699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30632" y="441034"/>
            <a:ext cx="812392" cy="2473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147475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89" y="207246"/>
            <a:ext cx="11727792" cy="6300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51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89" y="207246"/>
            <a:ext cx="11727792" cy="6300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887722" y="5171609"/>
            <a:ext cx="677247" cy="263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30539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23"/>
          <a:stretch/>
        </p:blipFill>
        <p:spPr bwMode="auto">
          <a:xfrm>
            <a:off x="1281434" y="1"/>
            <a:ext cx="9354086" cy="6994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6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23"/>
          <a:stretch/>
        </p:blipFill>
        <p:spPr bwMode="auto">
          <a:xfrm>
            <a:off x="1281434" y="1"/>
            <a:ext cx="9354086" cy="6994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31686" y="4918373"/>
            <a:ext cx="3676815" cy="20428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121859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23"/>
          <a:stretch/>
        </p:blipFill>
        <p:spPr bwMode="auto">
          <a:xfrm>
            <a:off x="1281434" y="1"/>
            <a:ext cx="9354086" cy="6994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31686" y="4918373"/>
            <a:ext cx="3676815" cy="20428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5" name="Rectangle 4"/>
          <p:cNvSpPr/>
          <p:nvPr/>
        </p:nvSpPr>
        <p:spPr>
          <a:xfrm>
            <a:off x="1300606" y="3078433"/>
            <a:ext cx="677247" cy="263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25806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a:solidFill>
                  <a:srgbClr val="FFFFFF"/>
                </a:solidFill>
              </a:rPr>
              <a:t>Tapping into the </a:t>
            </a:r>
            <a:r>
              <a:rPr lang="en-US" dirty="0" smtClean="0">
                <a:solidFill>
                  <a:srgbClr val="FFFFFF"/>
                </a:solidFill>
              </a:rPr>
              <a:t>data</a:t>
            </a:r>
            <a:endParaRPr lang="en-US" dirty="0">
              <a:solidFill>
                <a:srgbClr val="FFFFFF"/>
              </a:solidFill>
            </a:endParaRPr>
          </a:p>
        </p:txBody>
      </p:sp>
    </p:spTree>
    <p:extLst>
      <p:ext uri="{BB962C8B-B14F-4D97-AF65-F5344CB8AC3E}">
        <p14:creationId xmlns:p14="http://schemas.microsoft.com/office/powerpoint/2010/main" val="427143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778" y="22204"/>
            <a:ext cx="5565996" cy="697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80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778" y="22204"/>
            <a:ext cx="5565996" cy="697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87433" y="843785"/>
            <a:ext cx="4518685" cy="19762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234711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65" t="16645" b="4910"/>
          <a:stretch/>
        </p:blipFill>
        <p:spPr bwMode="auto">
          <a:xfrm>
            <a:off x="1367180" y="777173"/>
            <a:ext cx="9613994" cy="51737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06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778" y="22204"/>
            <a:ext cx="5565996" cy="697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87433" y="2820015"/>
            <a:ext cx="4518685" cy="19762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19700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12" y="808107"/>
            <a:ext cx="10358559" cy="50046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78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778" y="22204"/>
            <a:ext cx="5565996" cy="697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87433" y="4807349"/>
            <a:ext cx="4518685" cy="21871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316121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842" y="671572"/>
            <a:ext cx="10203125" cy="51871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52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solidFill>
                  <a:srgbClr val="FFFFFF"/>
                </a:solidFill>
              </a:rPr>
              <a:t>Call to action</a:t>
            </a:r>
            <a:endParaRPr lang="en-US" dirty="0">
              <a:solidFill>
                <a:srgbClr val="FFFFFF"/>
              </a:solidFill>
            </a:endParaRPr>
          </a:p>
        </p:txBody>
      </p:sp>
    </p:spTree>
    <p:extLst>
      <p:ext uri="{BB962C8B-B14F-4D97-AF65-F5344CB8AC3E}">
        <p14:creationId xmlns:p14="http://schemas.microsoft.com/office/powerpoint/2010/main" val="31332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Call to action</a:t>
            </a:r>
            <a:br>
              <a:rPr lang="en-US" smtClean="0"/>
            </a:br>
            <a:endParaRPr lang="en-US" dirty="0"/>
          </a:p>
        </p:txBody>
      </p:sp>
      <p:sp>
        <p:nvSpPr>
          <p:cNvPr id="2" name="Text Placeholder 1"/>
          <p:cNvSpPr>
            <a:spLocks noGrp="1"/>
          </p:cNvSpPr>
          <p:nvPr>
            <p:ph type="body" sz="quarter" idx="10"/>
          </p:nvPr>
        </p:nvSpPr>
        <p:spPr/>
        <p:txBody>
          <a:bodyPr/>
          <a:lstStyle/>
          <a:p>
            <a:r>
              <a:rPr lang="en-US" dirty="0" smtClean="0"/>
              <a:t>Leverage MSDN to access your data.</a:t>
            </a:r>
          </a:p>
          <a:p>
            <a:r>
              <a:rPr lang="en-US" dirty="0" smtClean="0"/>
              <a:t>Drive decisions with data.</a:t>
            </a:r>
          </a:p>
          <a:p>
            <a:r>
              <a:rPr lang="en-US" dirty="0" smtClean="0"/>
              <a:t>Map relevant files.</a:t>
            </a:r>
          </a:p>
          <a:p>
            <a:r>
              <a:rPr lang="en-US" dirty="0" smtClean="0"/>
              <a:t>Use automation to provide customization.</a:t>
            </a:r>
            <a:endParaRPr lang="en-US" dirty="0"/>
          </a:p>
        </p:txBody>
      </p:sp>
    </p:spTree>
    <p:extLst>
      <p:ext uri="{BB962C8B-B14F-4D97-AF65-F5344CB8AC3E}">
        <p14:creationId xmlns:p14="http://schemas.microsoft.com/office/powerpoint/2010/main" val="338865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Relevant sessions</a:t>
            </a:r>
            <a:br>
              <a:rPr lang="en-US" dirty="0" smtClean="0"/>
            </a:br>
            <a:endParaRPr lang="en-US" dirty="0"/>
          </a:p>
        </p:txBody>
      </p:sp>
      <p:sp>
        <p:nvSpPr>
          <p:cNvPr id="2" name="Text Placeholder 1"/>
          <p:cNvSpPr>
            <a:spLocks noGrp="1"/>
          </p:cNvSpPr>
          <p:nvPr>
            <p:ph type="body" sz="quarter" idx="10"/>
          </p:nvPr>
        </p:nvSpPr>
        <p:spPr/>
        <p:txBody>
          <a:bodyPr/>
          <a:lstStyle/>
          <a:p>
            <a:r>
              <a:rPr lang="en-US" dirty="0" smtClean="0"/>
              <a:t>Making your Windows Store apps more reliable </a:t>
            </a:r>
            <a:br>
              <a:rPr lang="en-US" dirty="0" smtClean="0"/>
            </a:br>
            <a:r>
              <a:rPr lang="en-US" dirty="0" smtClean="0"/>
              <a:t>(Session 3–136).</a:t>
            </a:r>
            <a:endParaRPr lang="en-US" dirty="0"/>
          </a:p>
        </p:txBody>
      </p:sp>
    </p:spTree>
    <p:extLst>
      <p:ext uri="{BB962C8B-B14F-4D97-AF65-F5344CB8AC3E}">
        <p14:creationId xmlns:p14="http://schemas.microsoft.com/office/powerpoint/2010/main" val="359532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111" y="1"/>
            <a:ext cx="9070674" cy="699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74850" y="5264027"/>
            <a:ext cx="227970" cy="207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p>
        </p:txBody>
      </p:sp>
    </p:spTree>
    <p:extLst>
      <p:ext uri="{BB962C8B-B14F-4D97-AF65-F5344CB8AC3E}">
        <p14:creationId xmlns:p14="http://schemas.microsoft.com/office/powerpoint/2010/main" val="349600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Delivering reliable and stable products increases customer satisfaction.</a:t>
            </a:r>
            <a:endParaRPr lang="en-US" dirty="0"/>
          </a:p>
        </p:txBody>
      </p:sp>
      <p:pic>
        <p:nvPicPr>
          <p:cNvPr id="4" name="Picture Placeholder 3"/>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6625" r="16625"/>
          <a:stretch>
            <a:fillRect/>
          </a:stretch>
        </p:blipFill>
        <p:spPr/>
      </p:pic>
      <p:sp>
        <p:nvSpPr>
          <p:cNvPr id="9" name="Title 8"/>
          <p:cNvSpPr>
            <a:spLocks noGrp="1"/>
          </p:cNvSpPr>
          <p:nvPr>
            <p:ph type="title"/>
          </p:nvPr>
        </p:nvSpPr>
        <p:spPr/>
        <p:txBody>
          <a:bodyPr/>
          <a:lstStyle/>
          <a:p>
            <a:r>
              <a:rPr lang="en-US" dirty="0" smtClean="0"/>
              <a:t>Amaze your customers</a:t>
            </a:r>
            <a:endParaRPr lang="en-US" dirty="0"/>
          </a:p>
        </p:txBody>
      </p:sp>
    </p:spTree>
    <p:extLst>
      <p:ext uri="{BB962C8B-B14F-4D97-AF65-F5344CB8AC3E}">
        <p14:creationId xmlns:p14="http://schemas.microsoft.com/office/powerpoint/2010/main" val="291422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668463"/>
            <a:ext cx="4445652" cy="5027612"/>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80094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solidFill>
                  <a:srgbClr val="FFFFFF"/>
                </a:solidFill>
              </a:rPr>
              <a:t>Thank you</a:t>
            </a:r>
            <a:endParaRPr lang="en-US" dirty="0">
              <a:solidFill>
                <a:srgbClr val="FFFFFF"/>
              </a:solidFill>
            </a:endParaRPr>
          </a:p>
        </p:txBody>
      </p:sp>
    </p:spTree>
    <p:extLst>
      <p:ext uri="{BB962C8B-B14F-4D97-AF65-F5344CB8AC3E}">
        <p14:creationId xmlns:p14="http://schemas.microsoft.com/office/powerpoint/2010/main" val="280182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0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252" y="3099652"/>
            <a:ext cx="11441660" cy="795222"/>
          </a:xfrm>
        </p:spPr>
        <p:txBody>
          <a:bodyPr/>
          <a:lstStyle/>
          <a:p>
            <a:r>
              <a:rPr lang="en-US" dirty="0" smtClean="0">
                <a:solidFill>
                  <a:srgbClr val="FFFFFF"/>
                </a:solidFill>
              </a:rPr>
              <a:t>Appendix</a:t>
            </a:r>
            <a:endParaRPr lang="en-US" dirty="0">
              <a:solidFill>
                <a:srgbClr val="FFFFFF"/>
              </a:solidFill>
            </a:endParaRPr>
          </a:p>
        </p:txBody>
      </p:sp>
    </p:spTree>
    <p:extLst>
      <p:ext uri="{BB962C8B-B14F-4D97-AF65-F5344CB8AC3E}">
        <p14:creationId xmlns:p14="http://schemas.microsoft.com/office/powerpoint/2010/main" val="221760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501304" y="1094342"/>
            <a:ext cx="11375060" cy="5692937"/>
          </a:xfrm>
        </p:spPr>
        <p:txBody>
          <a:bodyPr>
            <a:noAutofit/>
          </a:bodyPr>
          <a:lstStyle/>
          <a:p>
            <a:pPr marL="466310" indent="-466310">
              <a:buClr>
                <a:schemeClr val="tx2"/>
              </a:buClr>
              <a:buFont typeface="Wingdings" panose="05000000000000000000" pitchFamily="2" charset="2"/>
              <a:buChar char="§"/>
            </a:pPr>
            <a:r>
              <a:rPr lang="en-US" sz="2176" dirty="0">
                <a:solidFill>
                  <a:srgbClr val="505050"/>
                </a:solidFill>
                <a:hlinkClick r:id="rId2"/>
              </a:rPr>
              <a:t>MSDN</a:t>
            </a:r>
            <a:endParaRPr lang="en-US" sz="2176" dirty="0">
              <a:solidFill>
                <a:srgbClr val="505050"/>
              </a:solidFill>
            </a:endParaRPr>
          </a:p>
          <a:p>
            <a:pPr marL="466310" indent="-466310">
              <a:buClr>
                <a:schemeClr val="tx2"/>
              </a:buClr>
              <a:buFont typeface="Wingdings" panose="05000000000000000000" pitchFamily="2" charset="2"/>
              <a:buChar char="§"/>
            </a:pPr>
            <a:r>
              <a:rPr lang="en-US" sz="2176" dirty="0">
                <a:solidFill>
                  <a:srgbClr val="505050"/>
                </a:solidFill>
                <a:hlinkClick r:id="rId3"/>
              </a:rPr>
              <a:t>Windows </a:t>
            </a:r>
            <a:r>
              <a:rPr lang="en-US" sz="2176" dirty="0" err="1">
                <a:solidFill>
                  <a:srgbClr val="505050"/>
                </a:solidFill>
                <a:hlinkClick r:id="rId3"/>
              </a:rPr>
              <a:t>Dev</a:t>
            </a:r>
            <a:r>
              <a:rPr lang="en-US" sz="2176" dirty="0">
                <a:solidFill>
                  <a:srgbClr val="505050"/>
                </a:solidFill>
                <a:hlinkClick r:id="rId3"/>
              </a:rPr>
              <a:t> Center</a:t>
            </a:r>
            <a:endParaRPr lang="en-US" sz="2176" dirty="0">
              <a:solidFill>
                <a:srgbClr val="505050"/>
              </a:solidFill>
            </a:endParaRPr>
          </a:p>
          <a:p>
            <a:pPr marL="466310" indent="-466310">
              <a:buClr>
                <a:schemeClr val="tx2"/>
              </a:buClr>
              <a:buFont typeface="Wingdings" panose="05000000000000000000" pitchFamily="2" charset="2"/>
              <a:buChar char="§"/>
            </a:pPr>
            <a:r>
              <a:rPr lang="en-US" sz="2176" dirty="0">
                <a:solidFill>
                  <a:srgbClr val="505050"/>
                </a:solidFill>
                <a:hlinkClick r:id="rId4"/>
              </a:rPr>
              <a:t>Windows Desktop </a:t>
            </a:r>
            <a:r>
              <a:rPr lang="en-US" sz="2176" dirty="0" err="1">
                <a:solidFill>
                  <a:srgbClr val="505050"/>
                </a:solidFill>
                <a:hlinkClick r:id="rId4"/>
              </a:rPr>
              <a:t>Dev</a:t>
            </a:r>
            <a:r>
              <a:rPr lang="en-US" sz="2176" dirty="0">
                <a:solidFill>
                  <a:srgbClr val="505050"/>
                </a:solidFill>
                <a:hlinkClick r:id="rId4"/>
              </a:rPr>
              <a:t> Center</a:t>
            </a:r>
            <a:endParaRPr lang="en-US" dirty="0">
              <a:solidFill>
                <a:srgbClr val="505050"/>
              </a:solidFill>
            </a:endParaRPr>
          </a:p>
          <a:p>
            <a:pPr marL="466310" indent="-466310">
              <a:buClr>
                <a:schemeClr val="tx2"/>
              </a:buClr>
              <a:buFont typeface="Wingdings" panose="05000000000000000000" pitchFamily="2" charset="2"/>
              <a:buChar char="§"/>
            </a:pPr>
            <a:r>
              <a:rPr lang="en-US" sz="2176" dirty="0">
                <a:solidFill>
                  <a:srgbClr val="505050"/>
                </a:solidFill>
                <a:hlinkClick r:id="rId5"/>
              </a:rPr>
              <a:t>Windows Hardware </a:t>
            </a:r>
            <a:r>
              <a:rPr lang="en-US" sz="2176" dirty="0" err="1">
                <a:solidFill>
                  <a:srgbClr val="505050"/>
                </a:solidFill>
                <a:hlinkClick r:id="rId5"/>
              </a:rPr>
              <a:t>Dev</a:t>
            </a:r>
            <a:r>
              <a:rPr lang="en-US" sz="2176" dirty="0">
                <a:solidFill>
                  <a:srgbClr val="505050"/>
                </a:solidFill>
                <a:hlinkClick r:id="rId5"/>
              </a:rPr>
              <a:t> Center</a:t>
            </a:r>
            <a:endParaRPr lang="en-US" dirty="0">
              <a:solidFill>
                <a:srgbClr val="505050"/>
              </a:solidFill>
            </a:endParaRPr>
          </a:p>
          <a:p>
            <a:pPr marL="466310" indent="-466310">
              <a:buClr>
                <a:schemeClr val="tx2"/>
              </a:buClr>
              <a:buFont typeface="Wingdings" panose="05000000000000000000" pitchFamily="2" charset="2"/>
              <a:buChar char="§"/>
            </a:pPr>
            <a:r>
              <a:rPr lang="en-US" sz="2176" dirty="0">
                <a:solidFill>
                  <a:srgbClr val="505050"/>
                </a:solidFill>
                <a:hlinkClick r:id="rId6"/>
              </a:rPr>
              <a:t>Windows Hardware and Desktop </a:t>
            </a:r>
            <a:r>
              <a:rPr lang="en-US" sz="2176" dirty="0" err="1">
                <a:solidFill>
                  <a:srgbClr val="505050"/>
                </a:solidFill>
                <a:hlinkClick r:id="rId6"/>
              </a:rPr>
              <a:t>Dev</a:t>
            </a:r>
            <a:r>
              <a:rPr lang="en-US" sz="2176" dirty="0">
                <a:solidFill>
                  <a:srgbClr val="505050"/>
                </a:solidFill>
                <a:hlinkClick r:id="rId6"/>
              </a:rPr>
              <a:t> Center Dashboard</a:t>
            </a:r>
            <a:endParaRPr lang="en-US" dirty="0">
              <a:solidFill>
                <a:srgbClr val="505050"/>
              </a:solidFill>
            </a:endParaRPr>
          </a:p>
          <a:p>
            <a:pPr marL="466310" indent="-466310">
              <a:buClr>
                <a:schemeClr val="tx2"/>
              </a:buClr>
              <a:buFont typeface="Wingdings" panose="05000000000000000000" pitchFamily="2" charset="2"/>
              <a:buChar char="§"/>
            </a:pPr>
            <a:r>
              <a:rPr lang="en-US" sz="2176" dirty="0">
                <a:solidFill>
                  <a:srgbClr val="505050"/>
                </a:solidFill>
                <a:hlinkClick r:id="rId7"/>
              </a:rPr>
              <a:t>Windows Store </a:t>
            </a:r>
            <a:r>
              <a:rPr lang="en-US" sz="2176" dirty="0" err="1">
                <a:solidFill>
                  <a:srgbClr val="505050"/>
                </a:solidFill>
                <a:hlinkClick r:id="rId7"/>
              </a:rPr>
              <a:t>Dev</a:t>
            </a:r>
            <a:r>
              <a:rPr lang="en-US" sz="2176" dirty="0">
                <a:solidFill>
                  <a:srgbClr val="505050"/>
                </a:solidFill>
                <a:hlinkClick r:id="rId7"/>
              </a:rPr>
              <a:t> Center</a:t>
            </a:r>
            <a:endParaRPr lang="en-US" dirty="0">
              <a:solidFill>
                <a:srgbClr val="505050"/>
              </a:solidFill>
            </a:endParaRPr>
          </a:p>
          <a:p>
            <a:pPr marL="466310" indent="-466310">
              <a:buClr>
                <a:schemeClr val="tx2"/>
              </a:buClr>
              <a:buFont typeface="Wingdings" panose="05000000000000000000" pitchFamily="2" charset="2"/>
              <a:buChar char="§"/>
            </a:pPr>
            <a:r>
              <a:rPr lang="en-US" sz="2176" dirty="0">
                <a:solidFill>
                  <a:srgbClr val="505050"/>
                </a:solidFill>
                <a:hlinkClick r:id="rId8"/>
              </a:rPr>
              <a:t>Windows Store </a:t>
            </a:r>
            <a:r>
              <a:rPr lang="en-US" sz="2176" dirty="0" err="1">
                <a:solidFill>
                  <a:srgbClr val="505050"/>
                </a:solidFill>
                <a:hlinkClick r:id="rId8"/>
              </a:rPr>
              <a:t>Dev</a:t>
            </a:r>
            <a:r>
              <a:rPr lang="en-US" sz="2176" dirty="0">
                <a:solidFill>
                  <a:srgbClr val="505050"/>
                </a:solidFill>
                <a:hlinkClick r:id="rId8"/>
              </a:rPr>
              <a:t> Center Dashboard</a:t>
            </a:r>
            <a:endParaRPr lang="en-US" sz="2176" dirty="0">
              <a:solidFill>
                <a:srgbClr val="505050"/>
              </a:solidFill>
            </a:endParaRPr>
          </a:p>
          <a:p>
            <a:pPr marL="466310" indent="-466310">
              <a:buClr>
                <a:schemeClr val="tx2"/>
              </a:buClr>
              <a:buFont typeface="Wingdings" panose="05000000000000000000" pitchFamily="2" charset="2"/>
              <a:buChar char="§"/>
            </a:pPr>
            <a:r>
              <a:rPr lang="en-US" sz="2176" dirty="0">
                <a:solidFill>
                  <a:srgbClr val="505050"/>
                </a:solidFill>
                <a:hlinkClick r:id="rId9"/>
              </a:rPr>
              <a:t>Windows Error Reporting Service Blog</a:t>
            </a:r>
            <a:endParaRPr lang="en-US" sz="2176" dirty="0">
              <a:solidFill>
                <a:srgbClr val="505050"/>
              </a:solidFill>
            </a:endParaRPr>
          </a:p>
          <a:p>
            <a:pPr marL="466310" indent="-466310">
              <a:buClr>
                <a:schemeClr val="tx2"/>
              </a:buClr>
              <a:buFont typeface="Wingdings" panose="05000000000000000000" pitchFamily="2" charset="2"/>
              <a:buChar char="§"/>
            </a:pPr>
            <a:r>
              <a:rPr lang="en-US" sz="2176" dirty="0">
                <a:solidFill>
                  <a:srgbClr val="505050"/>
                </a:solidFill>
                <a:hlinkClick r:id="rId10"/>
              </a:rPr>
              <a:t>Windows Store Blog</a:t>
            </a:r>
            <a:endParaRPr lang="en-US" sz="2176" dirty="0">
              <a:solidFill>
                <a:srgbClr val="505050"/>
              </a:solidFill>
            </a:endParaRPr>
          </a:p>
          <a:p>
            <a:pPr marL="466310" indent="-466310">
              <a:buClr>
                <a:schemeClr val="tx2"/>
              </a:buClr>
              <a:buFont typeface="Wingdings" panose="05000000000000000000" pitchFamily="2" charset="2"/>
              <a:buChar char="§"/>
            </a:pPr>
            <a:r>
              <a:rPr lang="en-US" sz="2176" dirty="0">
                <a:solidFill>
                  <a:srgbClr val="505050"/>
                </a:solidFill>
                <a:hlinkClick r:id="rId11"/>
              </a:rPr>
              <a:t>How Windows Error Reporting Collects and Classifies Reports</a:t>
            </a:r>
            <a:endParaRPr lang="en-US" sz="2176" dirty="0">
              <a:solidFill>
                <a:srgbClr val="505050"/>
              </a:solidFill>
            </a:endParaRPr>
          </a:p>
          <a:p>
            <a:pPr marL="466310" indent="-466310">
              <a:buClr>
                <a:schemeClr val="tx2"/>
              </a:buClr>
              <a:buFont typeface="Wingdings" panose="05000000000000000000" pitchFamily="2" charset="2"/>
              <a:buChar char="§"/>
            </a:pPr>
            <a:r>
              <a:rPr lang="en-US" sz="2176" dirty="0">
                <a:latin typeface="Segoe UI Light" pitchFamily="34" charset="0"/>
                <a:cs typeface="Segoe UI Light" pitchFamily="34" charset="0"/>
                <a:hlinkClick r:id="rId12"/>
              </a:rPr>
              <a:t>White Paper on the Report API for Automation </a:t>
            </a:r>
            <a:r>
              <a:rPr lang="en-US" sz="2176" dirty="0">
                <a:latin typeface="Segoe UI Light" pitchFamily="34" charset="0"/>
                <a:cs typeface="Segoe UI Light" pitchFamily="34" charset="0"/>
              </a:rPr>
              <a:t> </a:t>
            </a:r>
            <a:endParaRPr lang="en-US" dirty="0">
              <a:latin typeface="Segoe UI Light" pitchFamily="34" charset="0"/>
              <a:cs typeface="Segoe UI Light" pitchFamily="34" charset="0"/>
            </a:endParaRPr>
          </a:p>
          <a:p>
            <a:pPr lvl="0">
              <a:buClr>
                <a:schemeClr val="tx2"/>
              </a:buClr>
            </a:pPr>
            <a:endParaRPr lang="en-US" dirty="0">
              <a:solidFill>
                <a:srgbClr val="505050"/>
              </a:solidFill>
            </a:endParaRPr>
          </a:p>
        </p:txBody>
      </p:sp>
      <p:sp>
        <p:nvSpPr>
          <p:cNvPr id="2" name="Text Placeholder 1"/>
          <p:cNvSpPr>
            <a:spLocks noGrp="1"/>
          </p:cNvSpPr>
          <p:nvPr>
            <p:ph type="body" sz="quarter" idx="15"/>
          </p:nvPr>
        </p:nvSpPr>
        <p:spPr>
          <a:xfrm>
            <a:off x="510361" y="265104"/>
            <a:ext cx="11426550" cy="729676"/>
          </a:xfrm>
        </p:spPr>
        <p:txBody>
          <a:bodyPr>
            <a:noAutofit/>
          </a:bodyPr>
          <a:lstStyle/>
          <a:p>
            <a:r>
              <a:rPr lang="en-US" smtClean="0">
                <a:solidFill>
                  <a:srgbClr val="505050"/>
                </a:solidFill>
              </a:rPr>
              <a:t>Resources</a:t>
            </a:r>
            <a:endParaRPr lang="en-US" dirty="0">
              <a:solidFill>
                <a:srgbClr val="505050"/>
              </a:solidFill>
            </a:endParaRPr>
          </a:p>
        </p:txBody>
      </p:sp>
    </p:spTree>
    <p:extLst>
      <p:ext uri="{BB962C8B-B14F-4D97-AF65-F5344CB8AC3E}">
        <p14:creationId xmlns:p14="http://schemas.microsoft.com/office/powerpoint/2010/main" val="55529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13" y="-1"/>
            <a:ext cx="11153748"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74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9462"/>
          <a:stretch/>
        </p:blipFill>
        <p:spPr bwMode="auto">
          <a:xfrm>
            <a:off x="803957" y="-1"/>
            <a:ext cx="1082856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83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252" y="3099653"/>
            <a:ext cx="11441660" cy="3022109"/>
          </a:xfrm>
        </p:spPr>
        <p:txBody>
          <a:bodyPr/>
          <a:lstStyle/>
          <a:p>
            <a:r>
              <a:rPr lang="en-US" dirty="0" smtClean="0">
                <a:solidFill>
                  <a:srgbClr val="FFFFFF"/>
                </a:solidFill>
              </a:rPr>
              <a:t>CAB debugging</a:t>
            </a:r>
            <a:br>
              <a:rPr lang="en-US" dirty="0" smtClean="0">
                <a:solidFill>
                  <a:srgbClr val="FFFFFF"/>
                </a:solidFill>
              </a:rPr>
            </a:br>
            <a:r>
              <a:rPr lang="en-US" dirty="0" smtClean="0">
                <a:solidFill>
                  <a:srgbClr val="FFFFFF"/>
                </a:solidFill>
              </a:rPr>
              <a:t/>
            </a:r>
            <a:br>
              <a:rPr lang="en-US" dirty="0" smtClean="0">
                <a:solidFill>
                  <a:srgbClr val="FFFFFF"/>
                </a:solidFill>
              </a:rPr>
            </a:br>
            <a:r>
              <a:rPr lang="en-US" dirty="0" smtClean="0">
                <a:solidFill>
                  <a:srgbClr val="FFFFFF"/>
                </a:solidFill>
              </a:rPr>
              <a:t/>
            </a:r>
            <a:br>
              <a:rPr lang="en-US" dirty="0" smtClean="0">
                <a:solidFill>
                  <a:srgbClr val="FFFFFF"/>
                </a:solidFill>
              </a:rPr>
            </a:br>
            <a:r>
              <a:rPr lang="en-US" sz="4352" dirty="0">
                <a:solidFill>
                  <a:srgbClr val="FFFFFF"/>
                </a:solidFill>
              </a:rPr>
              <a:t>Demo: Visual Studio</a:t>
            </a:r>
            <a:endParaRPr lang="en-US" dirty="0">
              <a:solidFill>
                <a:srgbClr val="FFFFFF"/>
              </a:solidFill>
            </a:endParaRPr>
          </a:p>
        </p:txBody>
      </p:sp>
    </p:spTree>
    <p:extLst>
      <p:ext uri="{BB962C8B-B14F-4D97-AF65-F5344CB8AC3E}">
        <p14:creationId xmlns:p14="http://schemas.microsoft.com/office/powerpoint/2010/main" val="122192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389" y="155434"/>
            <a:ext cx="12357291" cy="6455686"/>
          </a:xfrm>
          <a:prstGeom prst="rect">
            <a:avLst/>
          </a:prstGeom>
        </p:spPr>
      </p:pic>
    </p:spTree>
    <p:extLst>
      <p:ext uri="{BB962C8B-B14F-4D97-AF65-F5344CB8AC3E}">
        <p14:creationId xmlns:p14="http://schemas.microsoft.com/office/powerpoint/2010/main" val="102526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111" y="1"/>
            <a:ext cx="9070674" cy="699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74850" y="5264027"/>
            <a:ext cx="227970" cy="207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p>
        </p:txBody>
      </p:sp>
      <p:sp>
        <p:nvSpPr>
          <p:cNvPr id="3" name="Rectangle 2"/>
          <p:cNvSpPr/>
          <p:nvPr/>
        </p:nvSpPr>
        <p:spPr>
          <a:xfrm>
            <a:off x="3078472" y="4393597"/>
            <a:ext cx="1843003" cy="25802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403435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389" y="155434"/>
            <a:ext cx="12357291" cy="6455686"/>
          </a:xfrm>
          <a:prstGeom prst="rect">
            <a:avLst/>
          </a:prstGeom>
        </p:spPr>
      </p:pic>
      <p:sp>
        <p:nvSpPr>
          <p:cNvPr id="3" name="Rectangle 2"/>
          <p:cNvSpPr/>
          <p:nvPr/>
        </p:nvSpPr>
        <p:spPr>
          <a:xfrm>
            <a:off x="9186285" y="1990396"/>
            <a:ext cx="1415188" cy="1753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115490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802" y="179527"/>
            <a:ext cx="9547526" cy="6427708"/>
          </a:xfrm>
          <a:prstGeom prst="rect">
            <a:avLst/>
          </a:prstGeom>
        </p:spPr>
      </p:pic>
    </p:spTree>
    <p:extLst>
      <p:ext uri="{BB962C8B-B14F-4D97-AF65-F5344CB8AC3E}">
        <p14:creationId xmlns:p14="http://schemas.microsoft.com/office/powerpoint/2010/main" val="41721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802" y="179527"/>
            <a:ext cx="9547526" cy="6427708"/>
          </a:xfrm>
          <a:prstGeom prst="rect">
            <a:avLst/>
          </a:prstGeom>
        </p:spPr>
      </p:pic>
      <p:sp>
        <p:nvSpPr>
          <p:cNvPr id="3" name="Rectangle 2"/>
          <p:cNvSpPr/>
          <p:nvPr/>
        </p:nvSpPr>
        <p:spPr>
          <a:xfrm>
            <a:off x="4885947" y="1803875"/>
            <a:ext cx="5508281" cy="2789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310217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389" y="155434"/>
            <a:ext cx="12357291" cy="6455686"/>
          </a:xfrm>
          <a:prstGeom prst="rect">
            <a:avLst/>
          </a:prstGeom>
        </p:spPr>
      </p:pic>
      <p:sp>
        <p:nvSpPr>
          <p:cNvPr id="3" name="Rectangle 2"/>
          <p:cNvSpPr/>
          <p:nvPr/>
        </p:nvSpPr>
        <p:spPr>
          <a:xfrm>
            <a:off x="9175922" y="1803875"/>
            <a:ext cx="1301203" cy="2064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2397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b="586"/>
          <a:stretch/>
        </p:blipFill>
        <p:spPr>
          <a:xfrm>
            <a:off x="23257" y="103622"/>
            <a:ext cx="12412336" cy="6466050"/>
          </a:xfrm>
          <a:prstGeom prst="rect">
            <a:avLst/>
          </a:prstGeom>
        </p:spPr>
      </p:pic>
    </p:spTree>
    <p:extLst>
      <p:ext uri="{BB962C8B-B14F-4D97-AF65-F5344CB8AC3E}">
        <p14:creationId xmlns:p14="http://schemas.microsoft.com/office/powerpoint/2010/main" val="17379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b="586"/>
          <a:stretch/>
        </p:blipFill>
        <p:spPr>
          <a:xfrm>
            <a:off x="23257" y="103622"/>
            <a:ext cx="12412336" cy="6466050"/>
          </a:xfrm>
          <a:prstGeom prst="rect">
            <a:avLst/>
          </a:prstGeom>
        </p:spPr>
      </p:pic>
      <p:sp>
        <p:nvSpPr>
          <p:cNvPr id="4" name="Rectangle 3"/>
          <p:cNvSpPr/>
          <p:nvPr/>
        </p:nvSpPr>
        <p:spPr>
          <a:xfrm>
            <a:off x="4999932" y="5596462"/>
            <a:ext cx="4845096" cy="1545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5" name="Rectangle 4"/>
          <p:cNvSpPr/>
          <p:nvPr/>
        </p:nvSpPr>
        <p:spPr>
          <a:xfrm>
            <a:off x="658145" y="2124263"/>
            <a:ext cx="2762282" cy="2331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189408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252" y="3099652"/>
            <a:ext cx="11441660" cy="3022109"/>
          </a:xfrm>
        </p:spPr>
        <p:txBody>
          <a:bodyPr/>
          <a:lstStyle/>
          <a:p>
            <a:r>
              <a:rPr lang="en-US" dirty="0" smtClean="0">
                <a:solidFill>
                  <a:srgbClr val="FFFFFF"/>
                </a:solidFill>
              </a:rPr>
              <a:t>Drilling further with automation</a:t>
            </a:r>
            <a:br>
              <a:rPr lang="en-US" dirty="0" smtClean="0">
                <a:solidFill>
                  <a:srgbClr val="FFFFFF"/>
                </a:solidFill>
              </a:rPr>
            </a:br>
            <a:r>
              <a:rPr lang="en-US" dirty="0">
                <a:solidFill>
                  <a:srgbClr val="FFFFFF"/>
                </a:solidFill>
              </a:rPr>
              <a:t/>
            </a:r>
            <a:br>
              <a:rPr lang="en-US" dirty="0">
                <a:solidFill>
                  <a:srgbClr val="FFFFFF"/>
                </a:solidFill>
              </a:rPr>
            </a:br>
            <a:r>
              <a:rPr lang="en-US" dirty="0" smtClean="0">
                <a:solidFill>
                  <a:srgbClr val="FFFFFF"/>
                </a:solidFill>
              </a:rPr>
              <a:t/>
            </a:r>
            <a:br>
              <a:rPr lang="en-US" dirty="0" smtClean="0">
                <a:solidFill>
                  <a:srgbClr val="FFFFFF"/>
                </a:solidFill>
              </a:rPr>
            </a:br>
            <a:r>
              <a:rPr lang="en-US" sz="4352" dirty="0">
                <a:solidFill>
                  <a:srgbClr val="FFFFFF"/>
                </a:solidFill>
              </a:rPr>
              <a:t>Demo: Report API</a:t>
            </a:r>
          </a:p>
        </p:txBody>
      </p:sp>
    </p:spTree>
    <p:extLst>
      <p:ext uri="{BB962C8B-B14F-4D97-AF65-F5344CB8AC3E}">
        <p14:creationId xmlns:p14="http://schemas.microsoft.com/office/powerpoint/2010/main" val="237505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951" y="1389190"/>
            <a:ext cx="8422574" cy="421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15"/>
          </p:nvPr>
        </p:nvSpPr>
        <p:spPr/>
        <p:txBody>
          <a:bodyPr/>
          <a:lstStyle/>
          <a:p>
            <a:r>
              <a:rPr lang="en-US" dirty="0" smtClean="0"/>
              <a:t>Automation API Code Sample</a:t>
            </a:r>
            <a:endParaRPr lang="en-US" dirty="0"/>
          </a:p>
        </p:txBody>
      </p:sp>
      <p:sp>
        <p:nvSpPr>
          <p:cNvPr id="5" name="Rectangle 4"/>
          <p:cNvSpPr/>
          <p:nvPr/>
        </p:nvSpPr>
        <p:spPr>
          <a:xfrm>
            <a:off x="390680" y="6343329"/>
            <a:ext cx="3510000" cy="469039"/>
          </a:xfrm>
          <a:prstGeom prst="rect">
            <a:avLst/>
          </a:prstGeom>
        </p:spPr>
        <p:txBody>
          <a:bodyPr wrap="none">
            <a:spAutoFit/>
          </a:bodyPr>
          <a:lstStyle/>
          <a:p>
            <a:pPr>
              <a:lnSpc>
                <a:spcPct val="100000"/>
              </a:lnSpc>
              <a:buClr>
                <a:schemeClr val="tx2"/>
              </a:buClr>
            </a:pPr>
            <a:r>
              <a:rPr lang="en-US" sz="2448" dirty="0">
                <a:latin typeface="Segoe UI Light" pitchFamily="34" charset="0"/>
                <a:cs typeface="Segoe UI Light" pitchFamily="34" charset="0"/>
                <a:hlinkClick r:id="rId3"/>
              </a:rPr>
              <a:t>Automation White Paper</a:t>
            </a:r>
            <a:r>
              <a:rPr lang="en-US" sz="2448" dirty="0">
                <a:latin typeface="Segoe UI Light" pitchFamily="34" charset="0"/>
                <a:cs typeface="Segoe UI Light" pitchFamily="34" charset="0"/>
              </a:rPr>
              <a:t> </a:t>
            </a:r>
          </a:p>
        </p:txBody>
      </p:sp>
    </p:spTree>
    <p:extLst>
      <p:ext uri="{BB962C8B-B14F-4D97-AF65-F5344CB8AC3E}">
        <p14:creationId xmlns:p14="http://schemas.microsoft.com/office/powerpoint/2010/main" val="168163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780" y="104305"/>
            <a:ext cx="12268915" cy="6413151"/>
          </a:xfrm>
          <a:prstGeom prst="rect">
            <a:avLst/>
          </a:prstGeom>
        </p:spPr>
      </p:pic>
    </p:spTree>
    <p:extLst>
      <p:ext uri="{BB962C8B-B14F-4D97-AF65-F5344CB8AC3E}">
        <p14:creationId xmlns:p14="http://schemas.microsoft.com/office/powerpoint/2010/main" val="27975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2.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Katie Maertens</External_x0020_Speaker>
    <Session_x0020_Code xmlns="2295e2e7-0eeb-498e-8716-217bb2ee6ee3">2-138</Session_x0020_Code>
    <ProductTaxHTField0 xmlns="2295e2e7-0eeb-498e-8716-217bb2ee6ee3">
      <Terms xmlns="http://schemas.microsoft.com/office/infopath/2007/PartnerControls"/>
    </ProductTaxHTField0>
    <Presentation_x0020_Date xmlns="2295e2e7-0eeb-498e-8716-217bb2ee6ee3">2013-06-28T00:00:00-07:00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AD6B4C58-F9B2-43BC-BF4E-8D7166BE8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2295e2e7-0eeb-498e-8716-217bb2ee6ee3"/>
    <ds:schemaRef ds:uri="http://purl.org/dc/elements/1.1/"/>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8b529f77-48ab-4581-b468-93f09345b8aa"/>
    <ds:schemaRef ds:uri="230e9df3-be65-4c73-a93b-d1236ebd677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Build_Template_16x9 - Rev 03</Template>
  <TotalTime>174</TotalTime>
  <Words>639</Words>
  <Application>Microsoft Office PowerPoint</Application>
  <PresentationFormat>Custom</PresentationFormat>
  <Paragraphs>159</Paragraphs>
  <Slides>98</Slides>
  <Notes>67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98</vt:i4>
      </vt:variant>
    </vt:vector>
  </HeadingPairs>
  <TitlesOfParts>
    <vt:vector size="111" baseType="lpstr">
      <vt:lpstr>ＭＳ Ｐゴシック</vt:lpstr>
      <vt:lpstr>Arial</vt:lpstr>
      <vt:lpstr>Avenir LT Pro 45 Book</vt:lpstr>
      <vt:lpstr>Calibri</vt:lpstr>
      <vt:lpstr>Consolas</vt:lpstr>
      <vt:lpstr>Lucida Grande</vt:lpstr>
      <vt:lpstr>Segoe UI</vt:lpstr>
      <vt:lpstr>Segoe UI Light</vt:lpstr>
      <vt:lpstr>Wingdings</vt:lpstr>
      <vt:lpstr>Build_Template_16x9 - Rev 03</vt:lpstr>
      <vt:lpstr>1_Build_Template_16x9 - Rev 03</vt:lpstr>
      <vt:lpstr>2_Build_Template_16x9 - Rev 03</vt:lpstr>
      <vt:lpstr>3_Build_Template_16x9 - Rev 03</vt:lpstr>
      <vt:lpstr>PowerPoint Presentation</vt:lpstr>
      <vt:lpstr>Improving app health with crash analytics</vt:lpstr>
      <vt:lpstr>Agenda </vt:lpstr>
      <vt:lpstr>Importance of customer feedback</vt:lpstr>
      <vt:lpstr>Customer feedback </vt:lpstr>
      <vt:lpstr>Global impact </vt:lpstr>
      <vt:lpstr>Tapping into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 mapping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 CAB debugging</vt:lpstr>
      <vt:lpstr>Demo: Drilling further with automation</vt:lpstr>
      <vt:lpstr>PowerPoint Presentation</vt:lpstr>
      <vt:lpstr>PowerPoint Presentation</vt:lpstr>
      <vt:lpstr>Leverage Power Pivot</vt:lpstr>
      <vt:lpstr>Leverage Power Pivot</vt:lpstr>
      <vt:lpstr>Leverage Power Pivot </vt:lpstr>
      <vt:lpstr>Programmatic flow of Report API </vt:lpstr>
      <vt:lpstr>Get report list code sample</vt:lpstr>
      <vt:lpstr>New features</vt:lpstr>
      <vt:lpstr>New features </vt:lpstr>
      <vt:lpstr>Windows Store app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Call to action</vt:lpstr>
      <vt:lpstr>Call to action </vt:lpstr>
      <vt:lpstr>Relevant sessions </vt:lpstr>
      <vt:lpstr>Amaze your customers</vt:lpstr>
      <vt:lpstr>Evaluate this session</vt:lpstr>
      <vt:lpstr>Thank you</vt:lpstr>
      <vt:lpstr>PowerPoint Presentation</vt:lpstr>
      <vt:lpstr>Appendix</vt:lpstr>
      <vt:lpstr>PowerPoint Presentation</vt:lpstr>
      <vt:lpstr>PowerPoint Presentation</vt:lpstr>
      <vt:lpstr>PowerPoint Presentation</vt:lpstr>
      <vt:lpstr>CAB debugging   Demo: Visual Studio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Drilling further with automation   Demo: Report API</vt:lpstr>
      <vt:lpstr>PowerPoint Presentation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app health with crash analytics</dc:title>
  <dc:subject>Build 2013</dc:subject>
  <dc:creator>Katie Maertens</dc:creator>
  <cp:keywords>Build 2013</cp:keywords>
  <dc:description>Template: Mitchell Derrey, Silver Fox Productions
Formatting: Claire Hoover, Silver Fox Productions
Date: October 26-28, 2013
Location: San Francisco, CA
Audience Type: Internal</dc:description>
  <cp:lastModifiedBy>Shows</cp:lastModifiedBy>
  <cp:revision>24</cp:revision>
  <dcterms:created xsi:type="dcterms:W3CDTF">2013-03-29T21:32:40Z</dcterms:created>
  <dcterms:modified xsi:type="dcterms:W3CDTF">2013-06-28T21:33:00Z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